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2"/>
  </p:sldMasterIdLst>
  <p:notesMasterIdLst>
    <p:notesMasterId r:id="rId23"/>
  </p:notesMasterIdLst>
  <p:handoutMasterIdLst>
    <p:handoutMasterId r:id="rId24"/>
  </p:handoutMasterIdLst>
  <p:sldIdLst>
    <p:sldId id="256" r:id="rId3"/>
    <p:sldId id="281" r:id="rId4"/>
    <p:sldId id="283" r:id="rId5"/>
    <p:sldId id="268" r:id="rId6"/>
    <p:sldId id="273" r:id="rId7"/>
    <p:sldId id="275" r:id="rId8"/>
    <p:sldId id="274" r:id="rId9"/>
    <p:sldId id="272" r:id="rId10"/>
    <p:sldId id="277" r:id="rId11"/>
    <p:sldId id="282" r:id="rId12"/>
    <p:sldId id="262" r:id="rId13"/>
    <p:sldId id="288" r:id="rId14"/>
    <p:sldId id="289" r:id="rId15"/>
    <p:sldId id="290" r:id="rId16"/>
    <p:sldId id="291" r:id="rId17"/>
    <p:sldId id="278" r:id="rId18"/>
    <p:sldId id="266" r:id="rId19"/>
    <p:sldId id="261" r:id="rId20"/>
    <p:sldId id="279" r:id="rId21"/>
    <p:sldId id="280" r:id="rId22"/>
  </p:sldIdLst>
  <p:sldSz cx="9144000" cy="6858000" type="screen4x3"/>
  <p:notesSz cx="6797675" cy="9928225"/>
  <p:custDataLst>
    <p:tags r:id="rId2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0046D2"/>
    <a:srgbClr val="FFCC00"/>
    <a:srgbClr val="CC6600"/>
    <a:srgbClr val="996633"/>
    <a:srgbClr val="993300"/>
    <a:srgbClr val="FFCC99"/>
    <a:srgbClr val="CC9900"/>
    <a:srgbClr val="FFCC66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 varScale="1">
        <p:scale>
          <a:sx n="54" d="100"/>
          <a:sy n="54" d="100"/>
        </p:scale>
        <p:origin x="-9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89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gradFill rotWithShape="0">
          <a:gsLst>
            <a:gs pos="0">
              <a:srgbClr val="FFFF99"/>
            </a:gs>
            <a:gs pos="100000">
              <a:srgbClr val="000000">
                <a:gamma/>
                <a:shade val="34510"/>
                <a:invGamma/>
              </a:srgbClr>
            </a:gs>
          </a:gsLst>
          <a:lin ang="5400000" scaled="1"/>
        </a:gradFill>
        <a:ln w="12700">
          <a:solidFill>
            <a:schemeClr val="tx1"/>
          </a:solidFill>
          <a:prstDash val="solid"/>
        </a:ln>
      </c:spPr>
    </c:sideWall>
    <c:backWall>
      <c:spPr>
        <a:gradFill rotWithShape="0">
          <a:gsLst>
            <a:gs pos="0">
              <a:srgbClr val="FFFF99"/>
            </a:gs>
            <a:gs pos="100000">
              <a:srgbClr val="000000">
                <a:gamma/>
                <a:shade val="34510"/>
                <a:invGamma/>
              </a:srgbClr>
            </a:gs>
          </a:gsLst>
          <a:lin ang="5400000" scaled="1"/>
        </a:gradFill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20481927710843"/>
          <c:y val="4.0322580645161331E-2"/>
          <c:w val="0.87469879518072324"/>
          <c:h val="0.76881720430107581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Группа Школа</c:v>
                </c:pt>
              </c:strCache>
            </c:strRef>
          </c:tx>
          <c:spPr>
            <a:solidFill>
              <a:srgbClr val="FF0000"/>
            </a:solidFill>
            <a:ln w="15415">
              <a:solidFill>
                <a:schemeClr val="tx1"/>
              </a:solidFill>
              <a:prstDash val="solid"/>
            </a:ln>
          </c:spPr>
          <c:dPt>
            <c:idx val="1"/>
            <c:spPr>
              <a:gradFill rotWithShape="0">
                <a:gsLst>
                  <a:gs pos="0">
                    <a:srgbClr val="FF0000"/>
                  </a:gs>
                  <a:gs pos="100000">
                    <a:srgbClr val="000000">
                      <a:gamma/>
                      <a:shade val="0"/>
                      <a:invGamma/>
                    </a:srgbClr>
                  </a:gs>
                </a:gsLst>
                <a:lin ang="5400000" scaled="1"/>
              </a:gradFill>
              <a:ln w="15415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2.2942044800383091E-2"/>
                  <c:y val="-3.8996729766822273E-2"/>
                </c:manualLayout>
              </c:layout>
              <c:tx>
                <c:rich>
                  <a:bodyPr/>
                  <a:lstStyle/>
                  <a:p>
                    <a:r>
                      <a:rPr lang="ru-RU" sz="173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-</a:t>
                    </a:r>
                    <a:r>
                      <a:rPr lang="el-GR" sz="1214" b="1" i="0" u="none" strike="noStrike" baseline="0" dirty="0" smtClean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Δ</a:t>
                    </a:r>
                    <a:r>
                      <a:rPr lang="ru-RU" sz="173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8</a:t>
                    </a:r>
                    <a:r>
                      <a:rPr lang="ru-RU" sz="173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**^</a:t>
                    </a:r>
                    <a:endParaRPr lang="ru-RU" dirty="0"/>
                  </a:p>
                </c:rich>
              </c:tx>
            </c:dLbl>
            <c:spPr>
              <a:solidFill>
                <a:srgbClr val="FFFFFF"/>
              </a:solidFill>
              <a:ln w="30830">
                <a:noFill/>
              </a:ln>
            </c:spPr>
            <c:txPr>
              <a:bodyPr/>
              <a:lstStyle/>
              <a:p>
                <a:pPr>
                  <a:defRPr sz="1457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Исходно</c:v>
                </c:pt>
                <c:pt idx="1">
                  <c:v>Через 12 месяцев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93.4</c:v>
                </c:pt>
                <c:pt idx="1">
                  <c:v>85.3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Группа ТОП</c:v>
                </c:pt>
              </c:strCache>
            </c:strRef>
          </c:tx>
          <c:spPr>
            <a:solidFill>
              <a:schemeClr val="accent1"/>
            </a:solidFill>
            <a:ln w="15415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0046D2"/>
              </a:solidFill>
              <a:ln w="15415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00FF"/>
                  </a:gs>
                  <a:gs pos="100000">
                    <a:srgbClr val="000000">
                      <a:gamma/>
                      <a:shade val="0"/>
                      <a:invGamma/>
                    </a:srgbClr>
                  </a:gs>
                </a:gsLst>
                <a:lin ang="5400000" scaled="1"/>
              </a:gradFill>
              <a:ln w="15415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6.3067001898843289E-3"/>
                  <c:y val="3.1857717475552674E-2"/>
                </c:manualLayout>
              </c:layout>
              <c:tx>
                <c:rich>
                  <a:bodyPr/>
                  <a:lstStyle/>
                  <a:p>
                    <a:r>
                      <a:rPr lang="ru-RU" sz="173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-</a:t>
                    </a:r>
                    <a:r>
                      <a:rPr lang="el-GR" sz="1457" b="1" i="0" u="none" strike="noStrike" baseline="0" dirty="0" smtClean="0">
                        <a:effectLst/>
                      </a:rPr>
                      <a:t>Δ</a:t>
                    </a:r>
                    <a:r>
                      <a:rPr lang="ru-RU" sz="173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8,2**^ </a:t>
                    </a:r>
                    <a:endParaRPr lang="ru-RU" dirty="0"/>
                  </a:p>
                </c:rich>
              </c:tx>
            </c:dLbl>
            <c:spPr>
              <a:solidFill>
                <a:srgbClr val="FFFFFF"/>
              </a:solidFill>
              <a:ln w="30830">
                <a:noFill/>
              </a:ln>
            </c:spPr>
            <c:txPr>
              <a:bodyPr/>
              <a:lstStyle/>
              <a:p>
                <a:pPr>
                  <a:defRPr sz="1457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Исходно</c:v>
                </c:pt>
                <c:pt idx="1">
                  <c:v>Через 12 месяцев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91.8</c:v>
                </c:pt>
                <c:pt idx="1">
                  <c:v>83.5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Группа контроля</c:v>
                </c:pt>
              </c:strCache>
            </c:strRef>
          </c:tx>
          <c:spPr>
            <a:solidFill>
              <a:srgbClr val="FFCC00"/>
            </a:solidFill>
            <a:ln w="15415">
              <a:solidFill>
                <a:schemeClr val="tx1"/>
              </a:solidFill>
              <a:prstDash val="solid"/>
            </a:ln>
          </c:spPr>
          <c:dPt>
            <c:idx val="1"/>
            <c:spPr>
              <a:gradFill rotWithShape="0">
                <a:gsLst>
                  <a:gs pos="0">
                    <a:srgbClr val="FFCC00"/>
                  </a:gs>
                  <a:gs pos="100000">
                    <a:srgbClr val="000000">
                      <a:gamma/>
                      <a:shade val="0"/>
                      <a:invGamma/>
                    </a:srgbClr>
                  </a:gs>
                </a:gsLst>
                <a:lin ang="5400000" scaled="1"/>
              </a:gradFill>
              <a:ln w="15415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5.8018410782926445E-2"/>
                  <c:y val="-4.063282385578753E-2"/>
                </c:manualLayout>
              </c:layout>
              <c:tx>
                <c:rich>
                  <a:bodyPr/>
                  <a:lstStyle/>
                  <a:p>
                    <a:r>
                      <a:rPr lang="ru-RU" sz="173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-</a:t>
                    </a:r>
                    <a:r>
                      <a:rPr lang="el-GR" sz="1457" b="1" i="0" u="none" strike="noStrike" baseline="0" dirty="0" smtClean="0">
                        <a:effectLst/>
                      </a:rPr>
                      <a:t>Δ</a:t>
                    </a:r>
                    <a:r>
                      <a:rPr lang="ru-RU" sz="173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2,5</a:t>
                    </a:r>
                    <a:endParaRPr lang="ru-RU" dirty="0"/>
                  </a:p>
                </c:rich>
              </c:tx>
            </c:dLbl>
            <c:spPr>
              <a:solidFill>
                <a:srgbClr val="FFFFFF"/>
              </a:solidFill>
              <a:ln w="30830">
                <a:noFill/>
              </a:ln>
            </c:spPr>
            <c:txPr>
              <a:bodyPr/>
              <a:lstStyle/>
              <a:p>
                <a:pPr>
                  <a:defRPr sz="1457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Исходно</c:v>
                </c:pt>
                <c:pt idx="1">
                  <c:v>Через 12 месяцев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91.7</c:v>
                </c:pt>
                <c:pt idx="1">
                  <c:v>89.2</c:v>
                </c:pt>
              </c:numCache>
            </c:numRef>
          </c:val>
        </c:ser>
        <c:gapDepth val="0"/>
        <c:shape val="box"/>
        <c:axId val="126456576"/>
        <c:axId val="126458112"/>
        <c:axId val="0"/>
      </c:bar3DChart>
      <c:catAx>
        <c:axId val="126456576"/>
        <c:scaling>
          <c:orientation val="minMax"/>
        </c:scaling>
        <c:axPos val="b"/>
        <c:numFmt formatCode="General" sourceLinked="1"/>
        <c:tickLblPos val="low"/>
        <c:spPr>
          <a:ln w="385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9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26458112"/>
        <c:crosses val="autoZero"/>
        <c:auto val="1"/>
        <c:lblAlgn val="ctr"/>
        <c:lblOffset val="100"/>
        <c:tickLblSkip val="1"/>
        <c:tickMarkSkip val="1"/>
      </c:catAx>
      <c:valAx>
        <c:axId val="126458112"/>
        <c:scaling>
          <c:orientation val="minMax"/>
        </c:scaling>
        <c:axPos val="l"/>
        <c:majorGridlines>
          <c:spPr>
            <a:ln w="3854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385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3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26456576"/>
        <c:crosses val="autoZero"/>
        <c:crossBetween val="between"/>
      </c:valAx>
      <c:spPr>
        <a:solidFill>
          <a:schemeClr val="bg1"/>
        </a:solidFill>
        <a:ln w="3083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3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hPercent val="46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gradFill rotWithShape="0">
          <a:gsLst>
            <a:gs pos="0">
              <a:srgbClr val="FFFF99"/>
            </a:gs>
            <a:gs pos="100000">
              <a:srgbClr val="000000">
                <a:gamma/>
                <a:shade val="46275"/>
                <a:invGamma/>
              </a:srgbClr>
            </a:gs>
          </a:gsLst>
          <a:lin ang="5400000" scaled="1"/>
        </a:gradFill>
        <a:ln w="12700">
          <a:solidFill>
            <a:schemeClr val="tx1"/>
          </a:solidFill>
          <a:prstDash val="solid"/>
        </a:ln>
      </c:spPr>
    </c:sideWall>
    <c:backWall>
      <c:spPr>
        <a:gradFill rotWithShape="0">
          <a:gsLst>
            <a:gs pos="0">
              <a:srgbClr val="FFFF99"/>
            </a:gs>
            <a:gs pos="100000">
              <a:srgbClr val="000000">
                <a:gamma/>
                <a:shade val="46275"/>
                <a:invGamma/>
              </a:srgbClr>
            </a:gs>
          </a:gsLst>
          <a:lin ang="5400000" scaled="1"/>
        </a:gradFill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1522248243559693E-2"/>
          <c:y val="3.1674208144796392E-2"/>
          <c:w val="0.93676814988290347"/>
          <c:h val="0.76696832579185492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Группа Школа</c:v>
                </c:pt>
              </c:strCache>
            </c:strRef>
          </c:tx>
          <c:spPr>
            <a:gradFill rotWithShape="0">
              <a:gsLst>
                <a:gs pos="0">
                  <a:srgbClr val="FF0000"/>
                </a:gs>
                <a:gs pos="100000">
                  <a:srgbClr val="0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3070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FF0000"/>
              </a:solidFill>
              <a:ln w="13070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FF0000"/>
                  </a:gs>
                  <a:gs pos="100000">
                    <a:srgbClr val="000000">
                      <a:gamma/>
                      <a:shade val="0"/>
                      <a:invGamma/>
                    </a:srgbClr>
                  </a:gs>
                </a:gsLst>
                <a:lin ang="5400000" scaled="1"/>
              </a:gradFill>
              <a:ln w="13070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2.9422145044144012E-3"/>
                  <c:y val="7.3985007847108319E-2"/>
                </c:manualLayout>
              </c:layout>
              <c:tx>
                <c:rich>
                  <a:bodyPr/>
                  <a:lstStyle/>
                  <a:p>
                    <a:pPr>
                      <a:defRPr sz="1852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/>
                      <a:t>29%</a:t>
                    </a:r>
                  </a:p>
                </c:rich>
              </c:tx>
              <c:spPr>
                <a:solidFill>
                  <a:srgbClr val="FFFFFF"/>
                </a:solidFill>
                <a:ln w="26139">
                  <a:noFill/>
                </a:ln>
              </c:spPr>
            </c:dLbl>
            <c:dLbl>
              <c:idx val="1"/>
              <c:layout>
                <c:manualLayout>
                  <c:x val="6.7069851061694243E-3"/>
                  <c:y val="7.482527068159206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86%*</a:t>
                    </a:r>
                  </a:p>
                </c:rich>
              </c:tx>
            </c:dLbl>
            <c:dLbl>
              <c:idx val="2"/>
              <c:layout>
                <c:manualLayout>
                  <c:x val="1.5016120352130827E-3"/>
                  <c:y val="8.2401932747087694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83%*^</a:t>
                    </a:r>
                  </a:p>
                </c:rich>
              </c:tx>
            </c:dLbl>
            <c:numFmt formatCode="General" sourceLinked="0"/>
            <c:spPr>
              <a:solidFill>
                <a:srgbClr val="FFFFFF"/>
              </a:solidFill>
              <a:ln w="26139">
                <a:noFill/>
              </a:ln>
            </c:spPr>
            <c:txPr>
              <a:bodyPr/>
              <a:lstStyle/>
              <a:p>
                <a:pPr>
                  <a:defRPr sz="185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Sheet1!$B$1:$D$1</c:f>
              <c:strCache>
                <c:ptCount val="3"/>
                <c:pt idx="0">
                  <c:v>Исходно</c:v>
                </c:pt>
                <c:pt idx="1">
                  <c:v>Через 6 месяцев</c:v>
                </c:pt>
                <c:pt idx="2">
                  <c:v>Через 12 месяцев</c:v>
                </c:pt>
              </c:strCache>
            </c:strRef>
          </c:cat>
          <c:val>
            <c:numRef>
              <c:f>Sheet1!$B$2:$D$2</c:f>
              <c:numCache>
                <c:formatCode>0%</c:formatCode>
                <c:ptCount val="3"/>
                <c:pt idx="0">
                  <c:v>29</c:v>
                </c:pt>
                <c:pt idx="1">
                  <c:v>86</c:v>
                </c:pt>
                <c:pt idx="2">
                  <c:v>83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Группа ТОП</c:v>
                </c:pt>
              </c:strCache>
            </c:strRef>
          </c:tx>
          <c:spPr>
            <a:gradFill rotWithShape="0">
              <a:gsLst>
                <a:gs pos="0">
                  <a:srgbClr val="0000FF"/>
                </a:gs>
                <a:gs pos="100000">
                  <a:srgbClr val="000000">
                    <a:gamma/>
                    <a:shade val="0"/>
                    <a:invGamma/>
                  </a:srgbClr>
                </a:gs>
              </a:gsLst>
              <a:lin ang="5400000" scaled="1"/>
            </a:gradFill>
            <a:ln w="13070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0046D2"/>
              </a:solidFill>
              <a:ln w="13070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00FF"/>
                  </a:gs>
                  <a:gs pos="100000">
                    <a:srgbClr val="000001">
                      <a:gamma/>
                      <a:shade val="59608"/>
                      <a:invGamma/>
                    </a:srgbClr>
                  </a:gs>
                </a:gsLst>
                <a:lin ang="5400000" scaled="1"/>
              </a:gradFill>
              <a:ln w="13070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3.6046961973779609E-3"/>
                  <c:y val="8.9155309006676273E-2"/>
                </c:manualLayout>
              </c:layout>
              <c:tx>
                <c:rich>
                  <a:bodyPr/>
                  <a:lstStyle/>
                  <a:p>
                    <a:pPr>
                      <a:defRPr sz="1852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/>
                      <a:t>43%</a:t>
                    </a:r>
                  </a:p>
                </c:rich>
              </c:tx>
              <c:spPr>
                <a:solidFill>
                  <a:srgbClr val="FFFFFF"/>
                </a:solidFill>
                <a:ln w="26139">
                  <a:noFill/>
                </a:ln>
              </c:spPr>
            </c:dLbl>
            <c:dLbl>
              <c:idx val="1"/>
              <c:layout>
                <c:manualLayout>
                  <c:x val="1.0882227854227041E-2"/>
                  <c:y val="0.10649947882638849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86%*</a:t>
                    </a:r>
                  </a:p>
                </c:rich>
              </c:tx>
            </c:dLbl>
            <c:dLbl>
              <c:idx val="2"/>
              <c:layout>
                <c:manualLayout>
                  <c:x val="2.0899337218867865E-2"/>
                  <c:y val="7.9185520361990946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90%*^</a:t>
                    </a:r>
                  </a:p>
                </c:rich>
              </c:tx>
            </c:dLbl>
            <c:numFmt formatCode="General" sourceLinked="0"/>
            <c:spPr>
              <a:solidFill>
                <a:srgbClr val="FFFFFF"/>
              </a:solidFill>
              <a:ln w="26139">
                <a:noFill/>
              </a:ln>
            </c:spPr>
            <c:txPr>
              <a:bodyPr/>
              <a:lstStyle/>
              <a:p>
                <a:pPr>
                  <a:defRPr sz="185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Sheet1!$B$1:$D$1</c:f>
              <c:strCache>
                <c:ptCount val="3"/>
                <c:pt idx="0">
                  <c:v>Исходно</c:v>
                </c:pt>
                <c:pt idx="1">
                  <c:v>Через 6 месяцев</c:v>
                </c:pt>
                <c:pt idx="2">
                  <c:v>Через 12 месяцев</c:v>
                </c:pt>
              </c:strCache>
            </c:strRef>
          </c:cat>
          <c:val>
            <c:numRef>
              <c:f>Sheet1!$B$3:$D$3</c:f>
              <c:numCache>
                <c:formatCode>0%</c:formatCode>
                <c:ptCount val="3"/>
                <c:pt idx="0">
                  <c:v>43</c:v>
                </c:pt>
                <c:pt idx="1">
                  <c:v>86</c:v>
                </c:pt>
                <c:pt idx="2">
                  <c:v>90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Группа контроля</c:v>
                </c:pt>
              </c:strCache>
            </c:strRef>
          </c:tx>
          <c:spPr>
            <a:gradFill rotWithShape="0">
              <a:gsLst>
                <a:gs pos="0">
                  <a:srgbClr val="FFCC00"/>
                </a:gs>
                <a:gs pos="100000">
                  <a:srgbClr val="00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3070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FFCC00"/>
              </a:solidFill>
              <a:ln w="13070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FFCC00"/>
                  </a:gs>
                  <a:gs pos="100000">
                    <a:srgbClr val="000000">
                      <a:gamma/>
                      <a:shade val="0"/>
                      <a:invGamma/>
                    </a:srgbClr>
                  </a:gs>
                </a:gsLst>
                <a:lin ang="5400000" scaled="1"/>
              </a:gradFill>
              <a:ln w="13070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6.6089787580819693E-3"/>
                  <c:y val="8.2367978689934104E-2"/>
                </c:manualLayout>
              </c:layout>
              <c:tx>
                <c:rich>
                  <a:bodyPr/>
                  <a:lstStyle/>
                  <a:p>
                    <a:pPr>
                      <a:defRPr sz="1852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/>
                      <a:t>43%</a:t>
                    </a:r>
                  </a:p>
                </c:rich>
              </c:tx>
              <c:spPr>
                <a:solidFill>
                  <a:srgbClr val="FFFFFF"/>
                </a:solidFill>
                <a:ln w="26139">
                  <a:noFill/>
                </a:ln>
              </c:spPr>
            </c:dLbl>
            <c:dLbl>
              <c:idx val="2"/>
              <c:layout>
                <c:manualLayout>
                  <c:x val="1.257071645991968E-2"/>
                  <c:y val="8.3735538572748153E-2"/>
                </c:manualLayout>
              </c:layout>
              <c:tx>
                <c:rich>
                  <a:bodyPr/>
                  <a:lstStyle/>
                  <a:p>
                    <a:pPr>
                      <a:defRPr sz="1852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/>
                      <a:t>55%</a:t>
                    </a:r>
                  </a:p>
                </c:rich>
              </c:tx>
              <c:spPr>
                <a:solidFill>
                  <a:srgbClr val="FFFFFF"/>
                </a:solidFill>
                <a:ln w="26139">
                  <a:noFill/>
                </a:ln>
              </c:spPr>
            </c:dLbl>
            <c:numFmt formatCode="General" sourceLinked="0"/>
            <c:spPr>
              <a:solidFill>
                <a:srgbClr val="FFFFFF"/>
              </a:solidFill>
              <a:ln w="26139">
                <a:noFill/>
              </a:ln>
            </c:spPr>
            <c:txPr>
              <a:bodyPr/>
              <a:lstStyle/>
              <a:p>
                <a:pPr>
                  <a:defRPr sz="185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Sheet1!$B$1:$D$1</c:f>
              <c:strCache>
                <c:ptCount val="3"/>
                <c:pt idx="0">
                  <c:v>Исходно</c:v>
                </c:pt>
                <c:pt idx="1">
                  <c:v>Через 6 месяцев</c:v>
                </c:pt>
                <c:pt idx="2">
                  <c:v>Через 12 месяцев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 formatCode="0%">
                  <c:v>43</c:v>
                </c:pt>
                <c:pt idx="2" formatCode="0%">
                  <c:v>55</c:v>
                </c:pt>
              </c:numCache>
            </c:numRef>
          </c:val>
        </c:ser>
        <c:gapDepth val="0"/>
        <c:shape val="box"/>
        <c:axId val="131498752"/>
        <c:axId val="131500288"/>
        <c:axId val="0"/>
      </c:bar3DChart>
      <c:catAx>
        <c:axId val="131498752"/>
        <c:scaling>
          <c:orientation val="minMax"/>
        </c:scaling>
        <c:axPos val="b"/>
        <c:numFmt formatCode="General" sourceLinked="1"/>
        <c:tickLblPos val="low"/>
        <c:spPr>
          <a:ln w="32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4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31500288"/>
        <c:crosses val="autoZero"/>
        <c:auto val="1"/>
        <c:lblAlgn val="ctr"/>
        <c:lblOffset val="100"/>
        <c:tickLblSkip val="1"/>
        <c:tickMarkSkip val="1"/>
      </c:catAx>
      <c:valAx>
        <c:axId val="131500288"/>
        <c:scaling>
          <c:orientation val="minMax"/>
        </c:scaling>
        <c:axPos val="l"/>
        <c:majorGridlines>
          <c:spPr>
            <a:ln w="3267">
              <a:solidFill>
                <a:schemeClr val="tx1"/>
              </a:solidFill>
              <a:prstDash val="solid"/>
            </a:ln>
          </c:spPr>
        </c:majorGridlines>
        <c:numFmt formatCode="General" sourceLinked="0"/>
        <c:tickLblPos val="nextTo"/>
        <c:spPr>
          <a:ln w="32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4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31498752"/>
        <c:crosses val="autoZero"/>
        <c:crossBetween val="between"/>
      </c:valAx>
      <c:spPr>
        <a:noFill/>
        <a:ln w="26139">
          <a:noFill/>
        </a:ln>
      </c:spPr>
    </c:plotArea>
    <c:legend>
      <c:legendPos val="b"/>
      <c:layout>
        <c:manualLayout>
          <c:xMode val="edge"/>
          <c:yMode val="edge"/>
          <c:x val="0.18149882903981271"/>
          <c:y val="0.91855203619909531"/>
          <c:w val="0.63583138173302112"/>
          <c:h val="7.4660633484162894E-2"/>
        </c:manualLayout>
      </c:layout>
      <c:spPr>
        <a:noFill/>
        <a:ln w="3267">
          <a:solidFill>
            <a:schemeClr val="tx1"/>
          </a:solidFill>
          <a:prstDash val="solid"/>
        </a:ln>
      </c:spPr>
      <c:txPr>
        <a:bodyPr/>
        <a:lstStyle/>
        <a:p>
          <a:pPr>
            <a:defRPr sz="1513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85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45" cy="4957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877" y="0"/>
            <a:ext cx="2945245" cy="4957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CD23F-EBF5-485C-BDFC-AAD7A8C6E9E5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796"/>
            <a:ext cx="2945245" cy="4957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877" y="9430796"/>
            <a:ext cx="2945245" cy="4957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D22CD-E920-4991-94FD-A0B68C1DDB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2892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45" cy="495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057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632" y="4716247"/>
            <a:ext cx="4986412" cy="4466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430" y="0"/>
            <a:ext cx="2945245" cy="495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493"/>
            <a:ext cx="2945245" cy="495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430" y="9432493"/>
            <a:ext cx="2945245" cy="495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>
                <a:latin typeface="Times New Roman" pitchFamily="18" charset="0"/>
              </a:defRPr>
            </a:lvl1pPr>
          </a:lstStyle>
          <a:p>
            <a:fld id="{4B215C95-D2E9-4097-9A9B-F79F39DA9DD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9123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7CB26-DAE1-4295-9BD9-1AF0E1151CF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kumimoji="0" lang="ru-RU" dirty="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F6D4-D4D7-426A-98F7-170A3668379E}" type="datetime1">
              <a:rPr lang="en-US" smtClean="0"/>
              <a:pPr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9071-CFF5-4E3B-B0AB-39782972E256}" type="datetime1">
              <a:rPr lang="en-US" smtClean="0"/>
              <a:pPr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BD1F-DE98-4C29-8281-9EC9927620DF}" type="datetime1">
              <a:rPr lang="en-US" smtClean="0"/>
              <a:pPr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6D8D884-22D9-4812-8274-66629548372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352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CD6D-7520-4B34-A5A3-E8385FA3AFC6}" type="datetime1">
              <a:rPr lang="en-US" smtClean="0"/>
              <a:pPr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5D47-465E-4A05-802B-049480555B6D}" type="datetime1">
              <a:rPr lang="en-US" smtClean="0"/>
              <a:pPr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1DB0-D703-40B5-AE3D-532AFE0356D1}" type="datetime1">
              <a:rPr lang="en-US" smtClean="0"/>
              <a:pPr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8C029-2200-4EB8-BDE8-5EE0E23571A6}" type="datetime1">
              <a:rPr lang="en-US" smtClean="0"/>
              <a:pPr/>
              <a:t>4/8/2014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5A1C-C0DD-4ED6-B23E-A9D2DD110058}" type="datetime1">
              <a:rPr lang="en-US" smtClean="0"/>
              <a:pPr/>
              <a:t>4/8/2014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C1B50-C580-4CB7-BA07-14C66C34B76D}" type="datetime1">
              <a:rPr lang="en-US" smtClean="0"/>
              <a:pPr/>
              <a:t>4/8/2014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1D29-8BEE-49F3-AF49-7A09F617BF67}" type="datetime1">
              <a:rPr lang="en-US" smtClean="0"/>
              <a:pPr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73CF-8910-423E-9890-FC81E25E5084}" type="datetime1">
              <a:rPr lang="en-US" smtClean="0"/>
              <a:pPr/>
              <a:t>4/8/2014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EC5816F-D43D-40D1-9B38-E1A2C18F0972}" type="datetime1">
              <a:rPr lang="en-US" smtClean="0"/>
              <a:pPr/>
              <a:t>4/8/2014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043608" y="2564904"/>
            <a:ext cx="6324600" cy="18002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Дистанционный мониторинг пациентов с сердечно-сосудистыми заболеваниями</a:t>
            </a:r>
            <a:endParaRPr lang="ru-RU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475656" y="4797152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Мясников Р.П.</a:t>
            </a:r>
          </a:p>
          <a:p>
            <a:pPr algn="ctr"/>
            <a:r>
              <a:rPr lang="ru-RU" dirty="0" smtClean="0"/>
              <a:t>Комков Д.С.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55776" y="6021288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08 апреля 2014г.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88640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ФГБУ «Государственный научно-исследовательский центр профилактической медицины» Минздрава России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Home monitoring service improves mean arterial pressure in patients with essential </a:t>
            </a:r>
            <a:r>
              <a:rPr lang="en-US" sz="2400" dirty="0" smtClean="0"/>
              <a:t>hypertension</a:t>
            </a:r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132856"/>
            <a:ext cx="8229600" cy="2096086"/>
          </a:xfrm>
        </p:spPr>
      </p:pic>
      <p:sp>
        <p:nvSpPr>
          <p:cNvPr id="8" name="Прямоугольник 7"/>
          <p:cNvSpPr/>
          <p:nvPr/>
        </p:nvSpPr>
        <p:spPr>
          <a:xfrm>
            <a:off x="4067944" y="638132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Rogers MA et al, Ann Intern Med.</a:t>
            </a:r>
            <a:r>
              <a:rPr lang="sv-SE" sz="1200" dirty="0"/>
              <a:t> 2001 Jun 5;134(11):1024-32.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4059666074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1187624" y="116632"/>
            <a:ext cx="7086600" cy="1371600"/>
          </a:xfrm>
        </p:spPr>
        <p:txBody>
          <a:bodyPr>
            <a:noAutofit/>
          </a:bodyPr>
          <a:lstStyle/>
          <a:p>
            <a:r>
              <a:rPr lang="ru-RU" sz="3600" dirty="0" smtClean="0"/>
              <a:t>Эффективность дистанционного мониторинга при ХСН</a:t>
            </a:r>
            <a:endParaRPr lang="ru-RU" sz="3600" dirty="0"/>
          </a:p>
        </p:txBody>
      </p:sp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2293715"/>
            <a:ext cx="6654388" cy="4525963"/>
          </a:xfrm>
        </p:spPr>
      </p:pic>
      <p:sp>
        <p:nvSpPr>
          <p:cNvPr id="3" name="TextBox 2"/>
          <p:cNvSpPr txBox="1"/>
          <p:nvPr/>
        </p:nvSpPr>
        <p:spPr>
          <a:xfrm>
            <a:off x="4355976" y="5777785"/>
            <a:ext cx="36969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Home </a:t>
            </a:r>
            <a:r>
              <a:rPr lang="en-US" sz="1200" dirty="0" err="1"/>
              <a:t>telemonitoring</a:t>
            </a:r>
            <a:r>
              <a:rPr lang="en-US" sz="1200" dirty="0"/>
              <a:t> for congestive heart failure: a systematic review and </a:t>
            </a:r>
            <a:r>
              <a:rPr lang="en-US" sz="1200" dirty="0" smtClean="0"/>
              <a:t>meta-analysis.</a:t>
            </a:r>
            <a:endParaRPr lang="en-US" sz="1200" dirty="0"/>
          </a:p>
          <a:p>
            <a:r>
              <a:rPr lang="en-US" sz="1050" dirty="0" smtClean="0"/>
              <a:t>J</a:t>
            </a:r>
            <a:r>
              <a:rPr lang="en-US" sz="1400" dirty="0" smtClean="0"/>
              <a:t> </a:t>
            </a:r>
            <a:r>
              <a:rPr lang="en-US" sz="1050" dirty="0" err="1" smtClean="0"/>
              <a:t>Telemed</a:t>
            </a:r>
            <a:r>
              <a:rPr lang="en-US" sz="1050" dirty="0" smtClean="0"/>
              <a:t> </a:t>
            </a:r>
            <a:r>
              <a:rPr lang="en-US" sz="1050" dirty="0" err="1" smtClean="0"/>
              <a:t>Telecare</a:t>
            </a:r>
            <a:r>
              <a:rPr lang="en-US" sz="1050" dirty="0"/>
              <a:t> 2010;16(2):</a:t>
            </a:r>
            <a:r>
              <a:rPr lang="en-US" sz="1050" dirty="0" smtClean="0"/>
              <a:t>68-76</a:t>
            </a:r>
            <a:endParaRPr lang="en-US" sz="1400" dirty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753841" y="4029021"/>
            <a:ext cx="3778599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Which components of heart failure </a:t>
            </a:r>
            <a:r>
              <a:rPr lang="en-US" sz="1200" dirty="0" err="1"/>
              <a:t>programmes</a:t>
            </a:r>
            <a:r>
              <a:rPr lang="en-US" sz="1200" dirty="0"/>
              <a:t> are effective? A systematic review and meta-analysis of the outcomes of structured telephone support or </a:t>
            </a:r>
            <a:r>
              <a:rPr lang="en-US" sz="1200" dirty="0" err="1"/>
              <a:t>telemonitoring</a:t>
            </a:r>
            <a:r>
              <a:rPr lang="en-US" sz="1200" dirty="0"/>
              <a:t> as the primary component of chronic heart </a:t>
            </a:r>
            <a:r>
              <a:rPr lang="en-US" sz="1200" dirty="0" smtClean="0"/>
              <a:t>failure management </a:t>
            </a:r>
            <a:r>
              <a:rPr lang="en-US" sz="1200" dirty="0"/>
              <a:t>in 8323 patients: Abridged Cochrane </a:t>
            </a:r>
            <a:r>
              <a:rPr lang="en-US" sz="1200" dirty="0" smtClean="0"/>
              <a:t>Review.</a:t>
            </a:r>
          </a:p>
          <a:p>
            <a:r>
              <a:rPr lang="en-US" sz="1050" dirty="0" err="1" smtClean="0"/>
              <a:t>Eur</a:t>
            </a:r>
            <a:r>
              <a:rPr lang="en-US" sz="1050" dirty="0" smtClean="0"/>
              <a:t> J Heart Fail. 2011 </a:t>
            </a:r>
            <a:r>
              <a:rPr lang="en-US" sz="1050" dirty="0"/>
              <a:t>Sep;13(9):1028-40</a:t>
            </a:r>
          </a:p>
          <a:p>
            <a:endParaRPr lang="ru-RU" dirty="0"/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4355976" y="3949899"/>
            <a:ext cx="397865" cy="17281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4860032" y="2365723"/>
            <a:ext cx="504056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220072" y="2276872"/>
            <a:ext cx="331236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Home </a:t>
            </a:r>
            <a:r>
              <a:rPr lang="en-US" sz="1200" dirty="0" err="1"/>
              <a:t>telemonitoring</a:t>
            </a:r>
            <a:r>
              <a:rPr lang="en-US" sz="1200" dirty="0"/>
              <a:t> or structured </a:t>
            </a:r>
            <a:r>
              <a:rPr lang="en-US" sz="1200" dirty="0" smtClean="0"/>
              <a:t>telephone</a:t>
            </a:r>
            <a:endParaRPr lang="ru-RU" sz="1200" dirty="0" smtClean="0"/>
          </a:p>
          <a:p>
            <a:r>
              <a:rPr lang="en-US" sz="1200" dirty="0" smtClean="0"/>
              <a:t>support</a:t>
            </a:r>
            <a:r>
              <a:rPr lang="en-US" sz="1200" dirty="0"/>
              <a:t> </a:t>
            </a:r>
            <a:r>
              <a:rPr lang="en-US" sz="1200" dirty="0" err="1"/>
              <a:t>programmes</a:t>
            </a:r>
            <a:r>
              <a:rPr lang="en-US" sz="1200" dirty="0"/>
              <a:t> after recent discharge </a:t>
            </a:r>
            <a:r>
              <a:rPr lang="en-US" sz="1200" dirty="0" smtClean="0"/>
              <a:t>in</a:t>
            </a:r>
            <a:endParaRPr lang="ru-RU" sz="1200" dirty="0" smtClean="0"/>
          </a:p>
          <a:p>
            <a:r>
              <a:rPr lang="en-US" sz="1200" dirty="0" smtClean="0"/>
              <a:t>patients</a:t>
            </a:r>
            <a:r>
              <a:rPr lang="en-US" sz="1200" dirty="0"/>
              <a:t> with </a:t>
            </a:r>
            <a:r>
              <a:rPr lang="en-US" sz="1200" dirty="0" smtClean="0"/>
              <a:t>heart failure</a:t>
            </a:r>
            <a:r>
              <a:rPr lang="en-US" sz="1200" dirty="0"/>
              <a:t>: </a:t>
            </a:r>
            <a:r>
              <a:rPr lang="en-US" sz="1200" dirty="0" smtClean="0"/>
              <a:t>systematic review and economic evaluation.</a:t>
            </a:r>
          </a:p>
          <a:p>
            <a:r>
              <a:rPr lang="en-US" sz="1050" dirty="0" smtClean="0"/>
              <a:t>Health </a:t>
            </a:r>
            <a:r>
              <a:rPr lang="en-US" sz="1050" dirty="0" err="1" smtClean="0"/>
              <a:t>Technol</a:t>
            </a:r>
            <a:r>
              <a:rPr lang="en-US" sz="1050" dirty="0" smtClean="0"/>
              <a:t> Assess</a:t>
            </a:r>
            <a:r>
              <a:rPr lang="en-US" sz="1050" dirty="0"/>
              <a:t> 2013 Aug;17(32):1-207</a:t>
            </a:r>
            <a:endParaRPr lang="ru-RU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-14904" y="4898490"/>
            <a:ext cx="3722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Телефонный мониторинг,</a:t>
            </a:r>
          </a:p>
          <a:p>
            <a:r>
              <a:rPr lang="ru-RU" sz="1100" dirty="0" smtClean="0"/>
              <a:t>смерть от всех причин (</a:t>
            </a:r>
            <a:r>
              <a:rPr lang="en-US" sz="1100" dirty="0"/>
              <a:t>RR </a:t>
            </a:r>
            <a:r>
              <a:rPr lang="en-US" sz="1100" dirty="0" smtClean="0"/>
              <a:t>0.</a:t>
            </a:r>
            <a:r>
              <a:rPr lang="ru-RU" sz="1100" dirty="0" smtClean="0"/>
              <a:t>88</a:t>
            </a:r>
            <a:r>
              <a:rPr lang="en-US" sz="1100" dirty="0" smtClean="0"/>
              <a:t>; </a:t>
            </a:r>
            <a:r>
              <a:rPr lang="en-US" sz="1100" dirty="0"/>
              <a:t>95% (CI) </a:t>
            </a:r>
            <a:r>
              <a:rPr lang="en-US" sz="1100" dirty="0" smtClean="0"/>
              <a:t>0.</a:t>
            </a:r>
            <a:r>
              <a:rPr lang="ru-RU" sz="1100" dirty="0" smtClean="0"/>
              <a:t>76</a:t>
            </a:r>
            <a:r>
              <a:rPr lang="en-US" sz="1100" dirty="0" smtClean="0"/>
              <a:t>-</a:t>
            </a:r>
            <a:r>
              <a:rPr lang="ru-RU" sz="1100" dirty="0" smtClean="0"/>
              <a:t>1,01)</a:t>
            </a:r>
            <a:endParaRPr lang="ru-RU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-12429" y="5894115"/>
            <a:ext cx="350430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Домашний </a:t>
            </a:r>
            <a:r>
              <a:rPr lang="ru-RU" sz="1050" dirty="0" err="1" smtClean="0"/>
              <a:t>телемониторинг</a:t>
            </a:r>
            <a:r>
              <a:rPr lang="ru-RU" sz="1050" dirty="0" smtClean="0"/>
              <a:t>,</a:t>
            </a:r>
          </a:p>
          <a:p>
            <a:r>
              <a:rPr lang="ru-RU" sz="1050" dirty="0" smtClean="0"/>
              <a:t>смерть от всех причин </a:t>
            </a:r>
            <a:r>
              <a:rPr lang="sv-SE" sz="1050" dirty="0" smtClean="0"/>
              <a:t>(</a:t>
            </a:r>
            <a:r>
              <a:rPr lang="en-US" sz="1050" dirty="0" smtClean="0"/>
              <a:t>RR</a:t>
            </a:r>
            <a:r>
              <a:rPr lang="sv-SE" sz="1050" dirty="0" smtClean="0"/>
              <a:t> </a:t>
            </a:r>
            <a:r>
              <a:rPr lang="sv-SE" sz="1050" dirty="0"/>
              <a:t>0.64; 95% CI: 0.48-0.85)</a:t>
            </a:r>
            <a:endParaRPr lang="ru-RU" sz="1050" dirty="0"/>
          </a:p>
          <a:p>
            <a:endParaRPr lang="ru-RU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5398334"/>
            <a:ext cx="35043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err="1" smtClean="0"/>
              <a:t>Телемониторинг</a:t>
            </a:r>
            <a:r>
              <a:rPr lang="ru-RU" sz="1050" dirty="0" smtClean="0"/>
              <a:t>,</a:t>
            </a:r>
          </a:p>
          <a:p>
            <a:r>
              <a:rPr lang="ru-RU" sz="1050" dirty="0" smtClean="0"/>
              <a:t>смерть от всех причин (</a:t>
            </a:r>
            <a:r>
              <a:rPr lang="en-US" sz="1050" dirty="0" smtClean="0"/>
              <a:t>RR 0.66; 95% (CI</a:t>
            </a:r>
            <a:r>
              <a:rPr lang="en-US" sz="1050" dirty="0"/>
              <a:t>) </a:t>
            </a:r>
            <a:r>
              <a:rPr lang="en-US" sz="1050" dirty="0" smtClean="0"/>
              <a:t>0.54-0.81</a:t>
            </a:r>
            <a:r>
              <a:rPr lang="ru-RU" sz="1050" dirty="0" smtClean="0"/>
              <a:t>)</a:t>
            </a:r>
            <a:endParaRPr lang="ru-RU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-14904" y="4383108"/>
            <a:ext cx="3722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err="1" smtClean="0"/>
              <a:t>Телемониторинг</a:t>
            </a:r>
            <a:r>
              <a:rPr lang="ru-RU" sz="1100" dirty="0" smtClean="0"/>
              <a:t>, госпитализации</a:t>
            </a:r>
          </a:p>
          <a:p>
            <a:r>
              <a:rPr lang="ru-RU" sz="1100" dirty="0" smtClean="0"/>
              <a:t>по причине ХСН (</a:t>
            </a:r>
            <a:r>
              <a:rPr lang="en-US" sz="1100" dirty="0"/>
              <a:t>RR </a:t>
            </a:r>
            <a:r>
              <a:rPr lang="en-US" sz="1100" dirty="0" smtClean="0"/>
              <a:t>0.</a:t>
            </a:r>
            <a:r>
              <a:rPr lang="ru-RU" sz="1100" dirty="0" smtClean="0"/>
              <a:t>79</a:t>
            </a:r>
            <a:r>
              <a:rPr lang="en-US" sz="1100" dirty="0" smtClean="0"/>
              <a:t>; </a:t>
            </a:r>
            <a:r>
              <a:rPr lang="en-US" sz="1100" dirty="0"/>
              <a:t>95% (CI) </a:t>
            </a:r>
            <a:r>
              <a:rPr lang="en-US" sz="1100" dirty="0" smtClean="0"/>
              <a:t>0.</a:t>
            </a:r>
            <a:r>
              <a:rPr lang="ru-RU" sz="1100" dirty="0" smtClean="0"/>
              <a:t>67-0,94)</a:t>
            </a:r>
            <a:endParaRPr lang="ru-RU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-36512" y="3877891"/>
            <a:ext cx="3722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Телефонный мониторинг, госпитализации</a:t>
            </a:r>
          </a:p>
          <a:p>
            <a:r>
              <a:rPr lang="ru-RU" sz="1100" dirty="0" smtClean="0"/>
              <a:t>по причине ХСН (</a:t>
            </a:r>
            <a:r>
              <a:rPr lang="en-US" sz="1100" dirty="0"/>
              <a:t>RR </a:t>
            </a:r>
            <a:r>
              <a:rPr lang="en-US" sz="1100" dirty="0" smtClean="0"/>
              <a:t>0.</a:t>
            </a:r>
            <a:r>
              <a:rPr lang="ru-RU" sz="1100" dirty="0" smtClean="0"/>
              <a:t>77</a:t>
            </a:r>
            <a:r>
              <a:rPr lang="en-US" sz="1100" dirty="0" smtClean="0"/>
              <a:t>; </a:t>
            </a:r>
            <a:r>
              <a:rPr lang="en-US" sz="1100" dirty="0"/>
              <a:t>95% (CI) </a:t>
            </a:r>
            <a:r>
              <a:rPr lang="en-US" sz="1100" dirty="0" smtClean="0"/>
              <a:t>0.</a:t>
            </a:r>
            <a:r>
              <a:rPr lang="ru-RU" sz="1100" dirty="0" smtClean="0"/>
              <a:t>68-0,87)</a:t>
            </a:r>
            <a:endParaRPr lang="ru-RU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-35491" y="3373637"/>
            <a:ext cx="3722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Телефонный мониторинг, смерть от</a:t>
            </a:r>
          </a:p>
          <a:p>
            <a:r>
              <a:rPr lang="ru-RU" sz="1100" dirty="0" smtClean="0"/>
              <a:t>всех причин (</a:t>
            </a:r>
            <a:r>
              <a:rPr lang="en-US" sz="1100" dirty="0"/>
              <a:t>RR </a:t>
            </a:r>
            <a:r>
              <a:rPr lang="en-US" sz="1100" dirty="0" smtClean="0"/>
              <a:t>0.</a:t>
            </a:r>
            <a:r>
              <a:rPr lang="ru-RU" sz="1100" dirty="0" smtClean="0"/>
              <a:t>77</a:t>
            </a:r>
            <a:r>
              <a:rPr lang="en-US" sz="1100" dirty="0" smtClean="0"/>
              <a:t>; </a:t>
            </a:r>
            <a:r>
              <a:rPr lang="en-US" sz="1100" dirty="0"/>
              <a:t>95% (CI) </a:t>
            </a:r>
            <a:r>
              <a:rPr lang="en-US" sz="1100" dirty="0" smtClean="0"/>
              <a:t>0.</a:t>
            </a:r>
            <a:r>
              <a:rPr lang="ru-RU" sz="1100" dirty="0" smtClean="0"/>
              <a:t>55-1,08)</a:t>
            </a:r>
            <a:endParaRPr lang="ru-RU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-36512" y="2942948"/>
            <a:ext cx="3722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err="1" smtClean="0"/>
              <a:t>Телемониторинг</a:t>
            </a:r>
            <a:r>
              <a:rPr lang="ru-RU" sz="1100" dirty="0" smtClean="0"/>
              <a:t> в рабочие часы,</a:t>
            </a:r>
          </a:p>
          <a:p>
            <a:r>
              <a:rPr lang="ru-RU" sz="1100" dirty="0" smtClean="0"/>
              <a:t>смерть от всех причин (</a:t>
            </a:r>
            <a:r>
              <a:rPr lang="en-US" sz="1100" dirty="0"/>
              <a:t>RR </a:t>
            </a:r>
            <a:r>
              <a:rPr lang="en-US" sz="1100" dirty="0" smtClean="0"/>
              <a:t>0.</a:t>
            </a:r>
            <a:r>
              <a:rPr lang="ru-RU" sz="1100" dirty="0" smtClean="0"/>
              <a:t>76</a:t>
            </a:r>
            <a:r>
              <a:rPr lang="en-US" sz="1100" dirty="0" smtClean="0"/>
              <a:t>; </a:t>
            </a:r>
            <a:r>
              <a:rPr lang="en-US" sz="1100" dirty="0"/>
              <a:t>95% (CI) </a:t>
            </a:r>
            <a:r>
              <a:rPr lang="en-US" sz="1100" dirty="0" smtClean="0"/>
              <a:t>0.</a:t>
            </a:r>
            <a:r>
              <a:rPr lang="ru-RU" sz="1100" dirty="0" smtClean="0"/>
              <a:t>49-1,18)</a:t>
            </a:r>
            <a:endParaRPr lang="ru-RU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-36512" y="2438892"/>
            <a:ext cx="4320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err="1" smtClean="0"/>
              <a:t>Телемониторинг</a:t>
            </a:r>
            <a:r>
              <a:rPr lang="ru-RU" sz="1100" dirty="0" smtClean="0"/>
              <a:t>,</a:t>
            </a:r>
          </a:p>
          <a:p>
            <a:r>
              <a:rPr lang="ru-RU" sz="1100" dirty="0" smtClean="0"/>
              <a:t>24/7, смерть от всех причин (</a:t>
            </a:r>
            <a:r>
              <a:rPr lang="en-US" sz="1100" dirty="0"/>
              <a:t>RR </a:t>
            </a:r>
            <a:r>
              <a:rPr lang="en-US" sz="1100" dirty="0" smtClean="0"/>
              <a:t>0.</a:t>
            </a:r>
            <a:r>
              <a:rPr lang="ru-RU" sz="1100" dirty="0" smtClean="0"/>
              <a:t>49</a:t>
            </a:r>
            <a:r>
              <a:rPr lang="en-US" sz="1100" dirty="0" smtClean="0"/>
              <a:t>; </a:t>
            </a:r>
            <a:r>
              <a:rPr lang="en-US" sz="1100" dirty="0"/>
              <a:t>95% (CI) </a:t>
            </a:r>
            <a:r>
              <a:rPr lang="en-US" sz="1100" dirty="0" smtClean="0"/>
              <a:t>0.</a:t>
            </a:r>
            <a:r>
              <a:rPr lang="ru-RU" sz="1100" dirty="0" smtClean="0"/>
              <a:t>2-1,18)</a:t>
            </a:r>
            <a:endParaRPr lang="ru-RU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700808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Резюме систематических обзоров за 2010-2012гг. (</a:t>
            </a:r>
            <a:r>
              <a:rPr lang="en-US" sz="2000" dirty="0" smtClean="0"/>
              <a:t>n &gt;</a:t>
            </a:r>
            <a:r>
              <a:rPr lang="ru-RU" sz="2000" dirty="0" smtClean="0"/>
              <a:t> 19 000</a:t>
            </a:r>
            <a:r>
              <a:rPr lang="en-US" sz="2000" dirty="0" smtClean="0"/>
              <a:t>)</a:t>
            </a:r>
            <a:endParaRPr lang="ru-RU" sz="2000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Экономическая эффективность</a:t>
            </a:r>
            <a:endParaRPr lang="ru-RU" sz="4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1884922"/>
            <a:ext cx="7620000" cy="4231156"/>
          </a:xfrm>
        </p:spPr>
      </p:pic>
      <p:sp>
        <p:nvSpPr>
          <p:cNvPr id="6" name="TextBox 5"/>
          <p:cNvSpPr txBox="1"/>
          <p:nvPr/>
        </p:nvSpPr>
        <p:spPr>
          <a:xfrm>
            <a:off x="4499992" y="5721361"/>
            <a:ext cx="4248472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Home </a:t>
            </a:r>
            <a:r>
              <a:rPr lang="en-US" sz="1400" dirty="0" err="1"/>
              <a:t>telemonitoring</a:t>
            </a:r>
            <a:r>
              <a:rPr lang="en-US" sz="1400" dirty="0"/>
              <a:t> or structured </a:t>
            </a:r>
            <a:r>
              <a:rPr lang="en-US" sz="1400" dirty="0" smtClean="0"/>
              <a:t>telephone support</a:t>
            </a:r>
            <a:r>
              <a:rPr lang="en-US" sz="1400" dirty="0"/>
              <a:t> </a:t>
            </a:r>
            <a:r>
              <a:rPr lang="en-US" sz="1400" dirty="0" err="1"/>
              <a:t>programmes</a:t>
            </a:r>
            <a:r>
              <a:rPr lang="en-US" sz="1400" dirty="0"/>
              <a:t> after recent discharge </a:t>
            </a:r>
            <a:r>
              <a:rPr lang="en-US" sz="1400" dirty="0" smtClean="0"/>
              <a:t>in</a:t>
            </a:r>
            <a:r>
              <a:rPr lang="ru-RU" sz="1400" dirty="0" smtClean="0"/>
              <a:t> </a:t>
            </a:r>
            <a:r>
              <a:rPr lang="en-US" sz="1400" dirty="0" smtClean="0"/>
              <a:t>patients</a:t>
            </a:r>
            <a:r>
              <a:rPr lang="en-US" sz="1400" dirty="0"/>
              <a:t> with </a:t>
            </a:r>
            <a:r>
              <a:rPr lang="en-US" sz="1400" dirty="0" smtClean="0"/>
              <a:t>heart failure</a:t>
            </a:r>
            <a:r>
              <a:rPr lang="en-US" sz="1400" dirty="0"/>
              <a:t>: </a:t>
            </a:r>
            <a:r>
              <a:rPr lang="en-US" sz="1400" dirty="0" smtClean="0"/>
              <a:t>systematic review and economic evaluation.</a:t>
            </a:r>
          </a:p>
          <a:p>
            <a:r>
              <a:rPr lang="en-US" sz="1100" dirty="0" smtClean="0"/>
              <a:t>Health </a:t>
            </a:r>
            <a:r>
              <a:rPr lang="en-US" sz="1100" dirty="0" err="1" smtClean="0"/>
              <a:t>Technol</a:t>
            </a:r>
            <a:r>
              <a:rPr lang="en-US" sz="1100" dirty="0" smtClean="0"/>
              <a:t> Assess</a:t>
            </a:r>
            <a:r>
              <a:rPr lang="en-US" sz="1100" dirty="0"/>
              <a:t> 2013 Aug;17(32):1-207</a:t>
            </a:r>
            <a:endParaRPr lang="ru-RU" sz="11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4283968" y="1700808"/>
            <a:ext cx="1152128" cy="792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4067944" y="3645024"/>
            <a:ext cx="1152128" cy="792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76056" y="836712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/>
              <a:t>Телемониторинг</a:t>
            </a:r>
            <a:r>
              <a:rPr lang="ru-RU" sz="2000" dirty="0" smtClean="0"/>
              <a:t> в рабочие часы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635896" y="2708920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Телефонный мониторинг «человек-человек»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386184949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</a:t>
            </a:r>
          </a:p>
          <a:p>
            <a:pPr algn="just">
              <a:buNone/>
            </a:pPr>
            <a:r>
              <a:rPr lang="ru-RU" dirty="0" smtClean="0"/>
              <a:t>   Оценить эффективность амбулаторного наблюдения больных с хронической сердечной недостаточностью высокого функционального класса  с применением </a:t>
            </a:r>
            <a:r>
              <a:rPr lang="ru-RU" dirty="0" err="1" smtClean="0"/>
              <a:t>телемедицинских</a:t>
            </a:r>
            <a:r>
              <a:rPr lang="ru-RU" dirty="0" smtClean="0"/>
              <a:t>  и дистанционных технологий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412776"/>
            <a:ext cx="46894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>
              <a:spcBef>
                <a:spcPts val="600"/>
              </a:spcBef>
              <a:buClr>
                <a:srgbClr val="727CA3"/>
              </a:buClr>
              <a:buSzPct val="76000"/>
            </a:pPr>
            <a:r>
              <a:rPr kumimoji="1" lang="ru-RU" sz="2600" dirty="0">
                <a:solidFill>
                  <a:prstClr val="black"/>
                </a:solidFill>
                <a:latin typeface="Calibri"/>
              </a:rPr>
              <a:t>Цель </a:t>
            </a:r>
            <a:r>
              <a:rPr kumimoji="1" lang="ru-RU" sz="2600" dirty="0" smtClean="0">
                <a:solidFill>
                  <a:prstClr val="black"/>
                </a:solidFill>
                <a:latin typeface="Calibri"/>
              </a:rPr>
              <a:t>исследования: </a:t>
            </a:r>
            <a:endParaRPr kumimoji="1" lang="ru-RU" sz="2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620688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Исследование ГНИЦ ПМ: дистанционный мониторинг больных с ХСН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>
            <a:spLocks noChangeArrowheads="1"/>
          </p:cNvSpPr>
          <p:nvPr/>
        </p:nvSpPr>
        <p:spPr bwMode="auto">
          <a:xfrm>
            <a:off x="2500313" y="1285875"/>
            <a:ext cx="3929062" cy="7143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8FEC2"/>
              </a:gs>
              <a:gs pos="30000">
                <a:srgbClr val="F7FFA7"/>
              </a:gs>
              <a:gs pos="45000">
                <a:srgbClr val="F6FF9D"/>
              </a:gs>
              <a:gs pos="55000">
                <a:srgbClr val="F6FF9D"/>
              </a:gs>
              <a:gs pos="73000">
                <a:srgbClr val="F7FFA7"/>
              </a:gs>
              <a:gs pos="100000">
                <a:srgbClr val="F8FEC2"/>
              </a:gs>
            </a:gsLst>
            <a:lin ang="900000" scaled="1"/>
          </a:gradFill>
          <a:ln w="9525">
            <a:solidFill>
              <a:srgbClr val="D2DA7A"/>
            </a:solidFill>
            <a:round/>
            <a:headEnd/>
            <a:tailEnd/>
          </a:ln>
          <a:effectLst>
            <a:outerShdw blurRad="63500" dist="2694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800" dirty="0" smtClean="0"/>
              <a:t>Пациенты ХСН </a:t>
            </a:r>
            <a:r>
              <a:rPr lang="en-US" sz="1800" dirty="0" smtClean="0"/>
              <a:t>III-IV </a:t>
            </a:r>
            <a:r>
              <a:rPr lang="ru-RU" sz="1800" dirty="0" smtClean="0"/>
              <a:t>ф.к. по </a:t>
            </a:r>
            <a:r>
              <a:rPr lang="en-US" sz="1800" dirty="0" smtClean="0"/>
              <a:t>NY</a:t>
            </a:r>
            <a:r>
              <a:rPr lang="ru-RU" sz="1800" dirty="0" smtClean="0"/>
              <a:t>Н</a:t>
            </a:r>
            <a:r>
              <a:rPr lang="en-US" sz="1800" dirty="0" smtClean="0"/>
              <a:t>A</a:t>
            </a:r>
            <a:endParaRPr lang="ru-RU" sz="1800" dirty="0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29256" y="2285992"/>
            <a:ext cx="3240087" cy="566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kumimoji="1"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kumimoji="1" sz="230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0" lang="ru-RU" sz="1800" dirty="0" smtClean="0">
                <a:solidFill>
                  <a:srgbClr val="FFFFFF"/>
                </a:solidFill>
              </a:rPr>
              <a:t>Стандартное лечение </a:t>
            </a:r>
          </a:p>
        </p:txBody>
      </p:sp>
      <p:cxnSp>
        <p:nvCxnSpPr>
          <p:cNvPr id="33" name="Прямая соединительная линия 32"/>
          <p:cNvCxnSpPr>
            <a:stCxn id="4" idx="1"/>
          </p:cNvCxnSpPr>
          <p:nvPr/>
        </p:nvCxnSpPr>
        <p:spPr>
          <a:xfrm rot="10800000">
            <a:off x="1785938" y="1643063"/>
            <a:ext cx="714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 flipH="1" flipV="1">
            <a:off x="1423987" y="1982788"/>
            <a:ext cx="714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 flipH="1" flipV="1">
            <a:off x="6643702" y="2000240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4" idx="3"/>
          </p:cNvCxnSpPr>
          <p:nvPr/>
        </p:nvCxnSpPr>
        <p:spPr>
          <a:xfrm>
            <a:off x="6429375" y="1643063"/>
            <a:ext cx="571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1" name="Заголовок 1"/>
          <p:cNvSpPr>
            <a:spLocks/>
          </p:cNvSpPr>
          <p:nvPr/>
        </p:nvSpPr>
        <p:spPr bwMode="auto">
          <a:xfrm>
            <a:off x="468313" y="188913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/>
            <a:endParaRPr lang="ru-RU" sz="320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23564" name="Rectangle 15"/>
          <p:cNvSpPr>
            <a:spLocks noChangeArrowheads="1"/>
          </p:cNvSpPr>
          <p:nvPr/>
        </p:nvSpPr>
        <p:spPr bwMode="auto">
          <a:xfrm>
            <a:off x="611188" y="1493838"/>
            <a:ext cx="0" cy="447675"/>
          </a:xfrm>
          <a:prstGeom prst="rect">
            <a:avLst/>
          </a:prstGeom>
          <a:solidFill>
            <a:srgbClr val="C9D7F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133308" rIns="0" bIns="39675" anchor="ctr">
            <a:spAutoFit/>
          </a:bodyPr>
          <a:lstStyle/>
          <a:p>
            <a:endParaRPr lang="ru-RU" sz="1800"/>
          </a:p>
        </p:txBody>
      </p:sp>
      <p:sp>
        <p:nvSpPr>
          <p:cNvPr id="23569" name="Line 21"/>
          <p:cNvSpPr>
            <a:spLocks noChangeShapeType="1"/>
          </p:cNvSpPr>
          <p:nvPr/>
        </p:nvSpPr>
        <p:spPr bwMode="auto">
          <a:xfrm>
            <a:off x="539750" y="3068638"/>
            <a:ext cx="0" cy="360362"/>
          </a:xfrm>
          <a:prstGeom prst="line">
            <a:avLst/>
          </a:prstGeom>
          <a:noFill/>
          <a:ln w="349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71" name="Line 23"/>
          <p:cNvSpPr>
            <a:spLocks noChangeShapeType="1"/>
          </p:cNvSpPr>
          <p:nvPr/>
        </p:nvSpPr>
        <p:spPr bwMode="auto">
          <a:xfrm flipV="1">
            <a:off x="611188" y="4005263"/>
            <a:ext cx="0" cy="433387"/>
          </a:xfrm>
          <a:prstGeom prst="line">
            <a:avLst/>
          </a:prstGeom>
          <a:noFill/>
          <a:ln w="349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75" name="Line 29"/>
          <p:cNvSpPr>
            <a:spLocks noChangeShapeType="1"/>
          </p:cNvSpPr>
          <p:nvPr/>
        </p:nvSpPr>
        <p:spPr bwMode="auto">
          <a:xfrm>
            <a:off x="395288" y="5516563"/>
            <a:ext cx="0" cy="430212"/>
          </a:xfrm>
          <a:prstGeom prst="line">
            <a:avLst/>
          </a:prstGeom>
          <a:noFill/>
          <a:ln w="349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77" name="Line 31"/>
          <p:cNvSpPr>
            <a:spLocks noChangeShapeType="1"/>
          </p:cNvSpPr>
          <p:nvPr/>
        </p:nvSpPr>
        <p:spPr bwMode="auto">
          <a:xfrm>
            <a:off x="395288" y="5661025"/>
            <a:ext cx="0" cy="360363"/>
          </a:xfrm>
          <a:prstGeom prst="line">
            <a:avLst/>
          </a:prstGeom>
          <a:noFill/>
          <a:ln w="349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78" name="Rectangle 32"/>
          <p:cNvSpPr>
            <a:spLocks noChangeArrowheads="1"/>
          </p:cNvSpPr>
          <p:nvPr/>
        </p:nvSpPr>
        <p:spPr bwMode="auto">
          <a:xfrm>
            <a:off x="539750" y="5661025"/>
            <a:ext cx="757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1600">
                <a:solidFill>
                  <a:srgbClr val="FFFFFF"/>
                </a:solidFill>
              </a:rPr>
              <a:t>ЭРПП</a:t>
            </a:r>
          </a:p>
        </p:txBody>
      </p:sp>
      <p:sp>
        <p:nvSpPr>
          <p:cNvPr id="23579" name="Line 33"/>
          <p:cNvSpPr>
            <a:spLocks noChangeShapeType="1"/>
          </p:cNvSpPr>
          <p:nvPr/>
        </p:nvSpPr>
        <p:spPr bwMode="auto">
          <a:xfrm flipV="1">
            <a:off x="1403350" y="5661025"/>
            <a:ext cx="0" cy="360363"/>
          </a:xfrm>
          <a:prstGeom prst="line">
            <a:avLst/>
          </a:prstGeom>
          <a:noFill/>
          <a:ln w="349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80" name="Line 34"/>
          <p:cNvSpPr>
            <a:spLocks noChangeShapeType="1"/>
          </p:cNvSpPr>
          <p:nvPr/>
        </p:nvSpPr>
        <p:spPr bwMode="auto">
          <a:xfrm>
            <a:off x="5940425" y="3573463"/>
            <a:ext cx="0" cy="360362"/>
          </a:xfrm>
          <a:prstGeom prst="line">
            <a:avLst/>
          </a:prstGeom>
          <a:noFill/>
          <a:ln w="349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" name="Скругленный прямоугольник 5"/>
          <p:cNvSpPr/>
          <p:nvPr/>
        </p:nvSpPr>
        <p:spPr>
          <a:xfrm>
            <a:off x="5429256" y="3214686"/>
            <a:ext cx="3240088" cy="5667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kumimoji="1"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kumimoji="1" sz="230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0" lang="ru-RU" sz="1800" dirty="0" smtClean="0">
                <a:solidFill>
                  <a:srgbClr val="FFFFFF"/>
                </a:solidFill>
              </a:rPr>
              <a:t>Визит через 3 месяца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85720" y="2285992"/>
            <a:ext cx="3286147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kumimoji="1"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kumimoji="1" sz="230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0" lang="ru-RU" sz="1200" dirty="0" smtClean="0">
              <a:solidFill>
                <a:srgbClr val="FFFFFF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0" lang="ru-RU" sz="1600" dirty="0" smtClean="0">
                <a:solidFill>
                  <a:srgbClr val="FFFFFF"/>
                </a:solidFill>
              </a:rPr>
              <a:t>Стандартное лечение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0" lang="ru-RU" sz="1600" dirty="0" smtClean="0">
                <a:solidFill>
                  <a:srgbClr val="FFFFFF"/>
                </a:solidFill>
              </a:rPr>
              <a:t>Обучение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0" lang="ru-RU" sz="1600" dirty="0" smtClean="0">
                <a:solidFill>
                  <a:srgbClr val="FFFFFF"/>
                </a:solidFill>
              </a:rPr>
              <a:t>Регулярные телефонные звонки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0" lang="ru-RU" sz="1800" dirty="0" smtClean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43" name="Скругленный прямоугольник 5"/>
          <p:cNvSpPr/>
          <p:nvPr/>
        </p:nvSpPr>
        <p:spPr>
          <a:xfrm>
            <a:off x="5429256" y="4071942"/>
            <a:ext cx="3240088" cy="5667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kumimoji="1"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kumimoji="1" sz="230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0" lang="ru-RU" sz="1800" dirty="0" smtClean="0">
                <a:solidFill>
                  <a:srgbClr val="FFFFFF"/>
                </a:solidFill>
              </a:rPr>
              <a:t>Визит через 6  месяцев</a:t>
            </a:r>
          </a:p>
        </p:txBody>
      </p:sp>
      <p:sp>
        <p:nvSpPr>
          <p:cNvPr id="45" name="Скругленный прямоугольник 5"/>
          <p:cNvSpPr/>
          <p:nvPr/>
        </p:nvSpPr>
        <p:spPr>
          <a:xfrm>
            <a:off x="5429256" y="5000636"/>
            <a:ext cx="3240088" cy="5667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kumimoji="1"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kumimoji="1" sz="230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0" lang="ru-RU" sz="1800" dirty="0" smtClean="0">
                <a:solidFill>
                  <a:srgbClr val="FFFFFF"/>
                </a:solidFill>
              </a:rPr>
              <a:t>Визит через 12 месяцев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357158" y="5929330"/>
            <a:ext cx="321471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kumimoji="1"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kumimoji="1" sz="230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0" lang="ru-RU" sz="1800" dirty="0" smtClean="0">
                <a:solidFill>
                  <a:srgbClr val="FFFFFF"/>
                </a:solidFill>
              </a:rPr>
              <a:t>Визит через 12 месяцев</a:t>
            </a:r>
          </a:p>
        </p:txBody>
      </p:sp>
      <p:sp>
        <p:nvSpPr>
          <p:cNvPr id="51" name="Скругленный прямоугольник 50"/>
          <p:cNvSpPr>
            <a:spLocks noChangeArrowheads="1"/>
          </p:cNvSpPr>
          <p:nvPr/>
        </p:nvSpPr>
        <p:spPr bwMode="auto">
          <a:xfrm>
            <a:off x="285720" y="3214686"/>
            <a:ext cx="3357586" cy="42862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8FEC2"/>
              </a:gs>
              <a:gs pos="30000">
                <a:srgbClr val="F7FFA7"/>
              </a:gs>
              <a:gs pos="45000">
                <a:srgbClr val="F6FF9D"/>
              </a:gs>
              <a:gs pos="55000">
                <a:srgbClr val="F6FF9D"/>
              </a:gs>
              <a:gs pos="73000">
                <a:srgbClr val="F7FFA7"/>
              </a:gs>
              <a:gs pos="100000">
                <a:srgbClr val="F8FEC2"/>
              </a:gs>
            </a:gsLst>
            <a:lin ang="900000" scaled="1"/>
          </a:gradFill>
          <a:ln w="9525">
            <a:solidFill>
              <a:srgbClr val="D2DA7A"/>
            </a:solidFill>
            <a:round/>
            <a:headEnd/>
            <a:tailEnd/>
          </a:ln>
          <a:effectLst>
            <a:outerShdw blurRad="63500" dist="2694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latin typeface="+mj-lt"/>
              </a:rPr>
              <a:t>Телефонный контроль </a:t>
            </a:r>
          </a:p>
          <a:p>
            <a:pPr algn="ctr" eaLnBrk="1" hangingPunct="1">
              <a:defRPr/>
            </a:pPr>
            <a:r>
              <a:rPr lang="ru-RU" sz="1400" dirty="0" smtClean="0">
                <a:latin typeface="+mj-lt"/>
              </a:rPr>
              <a:t>(каждые 2 недели) </a:t>
            </a:r>
          </a:p>
        </p:txBody>
      </p:sp>
      <p:sp>
        <p:nvSpPr>
          <p:cNvPr id="52" name="Скругленный прямоугольник 5"/>
          <p:cNvSpPr/>
          <p:nvPr/>
        </p:nvSpPr>
        <p:spPr>
          <a:xfrm>
            <a:off x="357158" y="3786190"/>
            <a:ext cx="314327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kumimoji="1"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kumimoji="1" sz="230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0" lang="ru-RU" sz="1800" dirty="0" smtClean="0">
                <a:solidFill>
                  <a:srgbClr val="FFFFFF"/>
                </a:solidFill>
              </a:rPr>
              <a:t>Визит через 3 месяца</a:t>
            </a:r>
          </a:p>
        </p:txBody>
      </p:sp>
      <p:sp>
        <p:nvSpPr>
          <p:cNvPr id="53" name="Скругленный прямоугольник 5"/>
          <p:cNvSpPr/>
          <p:nvPr/>
        </p:nvSpPr>
        <p:spPr>
          <a:xfrm>
            <a:off x="357158" y="4929198"/>
            <a:ext cx="321471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kumimoji="1"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kumimoji="1" sz="230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kumimoji="1"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0" lang="ru-RU" sz="1800" dirty="0" smtClean="0">
                <a:solidFill>
                  <a:srgbClr val="FFFFFF"/>
                </a:solidFill>
              </a:rPr>
              <a:t>Визит через 6 месяцев</a:t>
            </a:r>
          </a:p>
        </p:txBody>
      </p:sp>
      <p:sp>
        <p:nvSpPr>
          <p:cNvPr id="54" name="Скругленный прямоугольник 53"/>
          <p:cNvSpPr>
            <a:spLocks noChangeArrowheads="1"/>
          </p:cNvSpPr>
          <p:nvPr/>
        </p:nvSpPr>
        <p:spPr bwMode="auto">
          <a:xfrm>
            <a:off x="285720" y="4357694"/>
            <a:ext cx="3357586" cy="42862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8FEC2"/>
              </a:gs>
              <a:gs pos="30000">
                <a:srgbClr val="F7FFA7"/>
              </a:gs>
              <a:gs pos="45000">
                <a:srgbClr val="F6FF9D"/>
              </a:gs>
              <a:gs pos="55000">
                <a:srgbClr val="F6FF9D"/>
              </a:gs>
              <a:gs pos="73000">
                <a:srgbClr val="F7FFA7"/>
              </a:gs>
              <a:gs pos="100000">
                <a:srgbClr val="F8FEC2"/>
              </a:gs>
            </a:gsLst>
            <a:lin ang="900000" scaled="1"/>
          </a:gradFill>
          <a:ln w="9525">
            <a:solidFill>
              <a:srgbClr val="D2DA7A"/>
            </a:solidFill>
            <a:round/>
            <a:headEnd/>
            <a:tailEnd/>
          </a:ln>
          <a:effectLst>
            <a:outerShdw blurRad="63500" dist="2694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latin typeface="+mj-lt"/>
              </a:rPr>
              <a:t>Телефонный контроль (ежемесячно) </a:t>
            </a:r>
          </a:p>
        </p:txBody>
      </p:sp>
      <p:sp>
        <p:nvSpPr>
          <p:cNvPr id="55" name="Скругленный прямоугольник 54"/>
          <p:cNvSpPr>
            <a:spLocks noChangeArrowheads="1"/>
          </p:cNvSpPr>
          <p:nvPr/>
        </p:nvSpPr>
        <p:spPr bwMode="auto">
          <a:xfrm>
            <a:off x="285720" y="5429264"/>
            <a:ext cx="3357586" cy="42862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8FEC2"/>
              </a:gs>
              <a:gs pos="30000">
                <a:srgbClr val="F7FFA7"/>
              </a:gs>
              <a:gs pos="45000">
                <a:srgbClr val="F6FF9D"/>
              </a:gs>
              <a:gs pos="55000">
                <a:srgbClr val="F6FF9D"/>
              </a:gs>
              <a:gs pos="73000">
                <a:srgbClr val="F7FFA7"/>
              </a:gs>
              <a:gs pos="100000">
                <a:srgbClr val="F8FEC2"/>
              </a:gs>
            </a:gsLst>
            <a:lin ang="900000" scaled="1"/>
          </a:gradFill>
          <a:ln w="9525">
            <a:solidFill>
              <a:srgbClr val="D2DA7A"/>
            </a:solidFill>
            <a:round/>
            <a:headEnd/>
            <a:tailEnd/>
          </a:ln>
          <a:effectLst>
            <a:outerShdw blurRad="63500" dist="2694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latin typeface="+mj-lt"/>
              </a:rPr>
              <a:t>Телефонный контроль (ежемесячно) </a:t>
            </a:r>
          </a:p>
        </p:txBody>
      </p:sp>
      <p:sp>
        <p:nvSpPr>
          <p:cNvPr id="56" name="Скругленный прямоугольник 55"/>
          <p:cNvSpPr>
            <a:spLocks noChangeArrowheads="1"/>
          </p:cNvSpPr>
          <p:nvPr/>
        </p:nvSpPr>
        <p:spPr bwMode="auto">
          <a:xfrm>
            <a:off x="3857620" y="2928934"/>
            <a:ext cx="1285884" cy="242889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8FEC2"/>
              </a:gs>
              <a:gs pos="30000">
                <a:srgbClr val="F7FFA7"/>
              </a:gs>
              <a:gs pos="45000">
                <a:srgbClr val="F6FF9D"/>
              </a:gs>
              <a:gs pos="55000">
                <a:srgbClr val="F6FF9D"/>
              </a:gs>
              <a:gs pos="73000">
                <a:srgbClr val="F7FFA7"/>
              </a:gs>
              <a:gs pos="100000">
                <a:srgbClr val="F8FEC2"/>
              </a:gs>
            </a:gsLst>
            <a:lin ang="900000" scaled="1"/>
          </a:gradFill>
          <a:ln w="9525">
            <a:solidFill>
              <a:srgbClr val="D2DA7A"/>
            </a:solidFill>
            <a:round/>
            <a:headEnd/>
            <a:tailEnd/>
          </a:ln>
          <a:effectLst>
            <a:outerShdw blurRad="63500" dist="2694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latin typeface="+mj-lt"/>
              </a:rPr>
              <a:t>Общее состояние </a:t>
            </a:r>
          </a:p>
          <a:p>
            <a:pPr algn="ctr" eaLnBrk="1" hangingPunct="1">
              <a:defRPr/>
            </a:pPr>
            <a:r>
              <a:rPr lang="ru-RU" sz="1400" dirty="0" smtClean="0">
                <a:latin typeface="+mj-lt"/>
              </a:rPr>
              <a:t>Одышка</a:t>
            </a:r>
          </a:p>
          <a:p>
            <a:pPr algn="ctr" eaLnBrk="1" hangingPunct="1">
              <a:defRPr/>
            </a:pPr>
            <a:r>
              <a:rPr lang="ru-RU" sz="1400" dirty="0" smtClean="0">
                <a:latin typeface="+mj-lt"/>
              </a:rPr>
              <a:t>АД</a:t>
            </a:r>
          </a:p>
          <a:p>
            <a:pPr algn="ctr" eaLnBrk="1" hangingPunct="1">
              <a:defRPr/>
            </a:pPr>
            <a:r>
              <a:rPr lang="ru-RU" sz="1400" dirty="0" smtClean="0">
                <a:latin typeface="+mj-lt"/>
              </a:rPr>
              <a:t>ЧСС</a:t>
            </a:r>
          </a:p>
          <a:p>
            <a:pPr algn="ctr" eaLnBrk="1" hangingPunct="1">
              <a:defRPr/>
            </a:pPr>
            <a:r>
              <a:rPr lang="ru-RU" sz="1400" dirty="0" smtClean="0">
                <a:latin typeface="+mj-lt"/>
              </a:rPr>
              <a:t>Вес</a:t>
            </a:r>
          </a:p>
          <a:p>
            <a:pPr algn="ctr" eaLnBrk="1" hangingPunct="1">
              <a:defRPr/>
            </a:pPr>
            <a:r>
              <a:rPr lang="ru-RU" sz="1400" dirty="0" smtClean="0">
                <a:latin typeface="+mj-lt"/>
              </a:rPr>
              <a:t>Отечный синдром </a:t>
            </a:r>
          </a:p>
          <a:p>
            <a:pPr algn="ctr" eaLnBrk="1" hangingPunct="1">
              <a:defRPr/>
            </a:pPr>
            <a:r>
              <a:rPr lang="ru-RU" sz="1400" dirty="0" smtClean="0">
                <a:latin typeface="+mj-lt"/>
              </a:rPr>
              <a:t>Терапия</a:t>
            </a:r>
            <a:r>
              <a:rPr lang="ru-RU" sz="1600" dirty="0" smtClean="0">
                <a:latin typeface="+mj-lt"/>
              </a:rPr>
              <a:t> </a:t>
            </a:r>
          </a:p>
        </p:txBody>
      </p:sp>
      <p:sp>
        <p:nvSpPr>
          <p:cNvPr id="57" name="Заголовок 1"/>
          <p:cNvSpPr txBox="1">
            <a:spLocks/>
          </p:cNvSpPr>
          <p:nvPr/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Arial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Arial" charset="0"/>
                <a:cs typeface="Arial" panose="020B0604020202020204" pitchFamily="34" charset="0"/>
              </a:rPr>
              <a:t>Дизайн </a:t>
            </a:r>
            <a:r>
              <a:rPr kumimoji="0" lang="ru-RU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Arial" charset="0"/>
                <a:cs typeface="Arial" panose="020B0604020202020204" pitchFamily="34" charset="0"/>
              </a:rPr>
              <a:t>рандомизированног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Arial" charset="0"/>
              </a:rPr>
              <a:t>о </a:t>
            </a:r>
            <a:r>
              <a:rPr lang="ru-RU" dirty="0" err="1" smtClean="0">
                <a:solidFill>
                  <a:schemeClr val="tx2"/>
                </a:solidFill>
                <a:latin typeface="+mj-lt"/>
                <a:ea typeface="Arial" charset="0"/>
              </a:rPr>
              <a:t>проспективного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Arial" charset="0"/>
              </a:rPr>
              <a:t> 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Arial" charset="0"/>
                <a:cs typeface="Arial" panose="020B0604020202020204" pitchFamily="34" charset="0"/>
              </a:rPr>
              <a:t> исследования</a:t>
            </a: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Arial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ru-RU" sz="2400" dirty="0" smtClean="0"/>
              <a:t>Основные критерии оценки  эффективности </a:t>
            </a:r>
          </a:p>
        </p:txBody>
      </p:sp>
      <p:sp>
        <p:nvSpPr>
          <p:cNvPr id="2560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479425" y="1484313"/>
            <a:ext cx="8447088" cy="494506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ru-RU" sz="2000" dirty="0" smtClean="0"/>
          </a:p>
          <a:p>
            <a:r>
              <a:rPr lang="ru-RU" sz="2800" dirty="0" smtClean="0"/>
              <a:t>Частота госпитализаций из-за декомпенсации ХСН</a:t>
            </a:r>
          </a:p>
          <a:p>
            <a:r>
              <a:rPr lang="ru-RU" sz="2800" dirty="0" smtClean="0"/>
              <a:t>Частота увеличения доз петлевых </a:t>
            </a:r>
            <a:r>
              <a:rPr lang="ru-RU" sz="2800" dirty="0" err="1" smtClean="0"/>
              <a:t>диуретиков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Клиническая оценка состояния больных</a:t>
            </a:r>
          </a:p>
          <a:p>
            <a:pPr>
              <a:buNone/>
            </a:pPr>
            <a:r>
              <a:rPr lang="ru-RU" sz="2800" dirty="0" smtClean="0"/>
              <a:t>    (</a:t>
            </a:r>
            <a:r>
              <a:rPr lang="en-US" sz="2800" dirty="0" smtClean="0"/>
              <a:t>NYHA,  </a:t>
            </a:r>
            <a:r>
              <a:rPr lang="ru-RU" sz="2800" dirty="0" smtClean="0"/>
              <a:t>шкала ШОКС, тест с 6-минутной </a:t>
            </a:r>
            <a:r>
              <a:rPr lang="ru-RU" sz="2800" dirty="0" err="1" smtClean="0"/>
              <a:t>хотьбой</a:t>
            </a:r>
            <a:r>
              <a:rPr lang="ru-RU" sz="2800" dirty="0" smtClean="0"/>
              <a:t>) </a:t>
            </a:r>
          </a:p>
          <a:p>
            <a:r>
              <a:rPr lang="ru-RU" sz="2800" dirty="0" smtClean="0"/>
              <a:t>Оценка качества жизни по Миннесотскому </a:t>
            </a:r>
            <a:r>
              <a:rPr lang="ru-RU" sz="2800" dirty="0" err="1" smtClean="0"/>
              <a:t>опроснику</a:t>
            </a:r>
            <a:endParaRPr lang="ru-RU" sz="2800" dirty="0" smtClean="0"/>
          </a:p>
          <a:p>
            <a:r>
              <a:rPr lang="ru-RU" sz="2800" dirty="0" smtClean="0"/>
              <a:t>Общая смертность </a:t>
            </a:r>
          </a:p>
          <a:p>
            <a:endParaRPr kumimoji="0" lang="ru-RU" sz="1900" dirty="0" smtClean="0"/>
          </a:p>
          <a:p>
            <a:endParaRPr kumimoji="0" lang="ru-RU" sz="1900" dirty="0" smtClean="0"/>
          </a:p>
          <a:p>
            <a:endParaRPr kumimoji="0" lang="ru-RU" sz="1900" dirty="0" smtClean="0"/>
          </a:p>
          <a:p>
            <a:endParaRPr kumimoji="0"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Возможности дистанционного мониторинга у больных с имплантированными устройствами</a:t>
            </a:r>
            <a:endParaRPr lang="ru-RU" sz="32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8552"/>
          <a:stretch/>
        </p:blipFill>
        <p:spPr>
          <a:xfrm>
            <a:off x="395536" y="1699121"/>
            <a:ext cx="6665956" cy="3686289"/>
          </a:xfrm>
        </p:spPr>
      </p:pic>
      <p:sp>
        <p:nvSpPr>
          <p:cNvPr id="7" name="TextBox 6"/>
          <p:cNvSpPr txBox="1"/>
          <p:nvPr/>
        </p:nvSpPr>
        <p:spPr>
          <a:xfrm>
            <a:off x="395536" y="5385410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Мгновенная передача параметров ЭКГ и данных о событиях в виде нарушений ритма сердца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932040" y="6133645"/>
            <a:ext cx="3600666" cy="5770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dirty="0"/>
              <a:t>И.Ш. Хасанов Мобильный </a:t>
            </a:r>
            <a:r>
              <a:rPr lang="ru-RU" sz="1050" dirty="0" err="1"/>
              <a:t>телемониторинг</a:t>
            </a:r>
            <a:r>
              <a:rPr lang="ru-RU" sz="1050" dirty="0"/>
              <a:t> пациентов </a:t>
            </a:r>
          </a:p>
          <a:p>
            <a:r>
              <a:rPr lang="ru-RU" sz="1050" dirty="0"/>
              <a:t>как основа для развития </a:t>
            </a:r>
          </a:p>
          <a:p>
            <a:r>
              <a:rPr lang="ru-RU" sz="1050" dirty="0" err="1"/>
              <a:t>электрокардиотерапии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xmlns="" val="1132187040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dirty="0" smtClean="0"/>
              <a:t>Мобильное здравоохранение –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7787208" cy="240486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врачебная практика и практика общественного здравоохранения, поддерживаемые устройствами мобильной связи, такими как мобильные телефоны, устройства для наблюдения за состоянием здоровья больных, карманные персональные компьютеры (КПК) и другие устройства беспроводной связи.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851920" y="3993605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WHO. </a:t>
            </a:r>
            <a:r>
              <a:rPr lang="en-US" sz="1400" dirty="0" err="1"/>
              <a:t>mHealth</a:t>
            </a:r>
            <a:r>
              <a:rPr lang="en-US" sz="1400" dirty="0"/>
              <a:t>: new horizons for health through mobile technologies: second global survey on </a:t>
            </a:r>
            <a:r>
              <a:rPr lang="en-US" sz="1400" dirty="0" err="1"/>
              <a:t>eHealth</a:t>
            </a:r>
            <a:r>
              <a:rPr lang="ru-RU" sz="1400" dirty="0"/>
              <a:t> </a:t>
            </a:r>
            <a:r>
              <a:rPr lang="en-US" sz="1400" dirty="0" smtClean="0"/>
              <a:t>WHO, </a:t>
            </a:r>
            <a:r>
              <a:rPr lang="en-US" sz="1400" dirty="0"/>
              <a:t>2013</a:t>
            </a:r>
            <a:endParaRPr lang="ru-RU" sz="1400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Пациент – мобильное приложение – врач</a:t>
            </a:r>
            <a:endParaRPr lang="ru-RU" sz="44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850057"/>
          </a:xfrm>
        </p:spPr>
        <p:txBody>
          <a:bodyPr>
            <a:normAutofit/>
          </a:bodyPr>
          <a:lstStyle/>
          <a:p>
            <a:r>
              <a:rPr lang="ru-RU" dirty="0" smtClean="0"/>
              <a:t>Домашняя телемедицина</a:t>
            </a:r>
            <a:endParaRPr lang="ru-RU" dirty="0"/>
          </a:p>
          <a:p>
            <a:r>
              <a:rPr lang="ru-RU" dirty="0" smtClean="0"/>
              <a:t>Алгоритмы автоматического анализа данных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962" y="2564904"/>
            <a:ext cx="8119462" cy="396044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4283968" y="3356992"/>
            <a:ext cx="2520280" cy="24482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Мобильные приложения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Автоматическое напоминание о необходимости приема лекарств</a:t>
            </a:r>
          </a:p>
          <a:p>
            <a:r>
              <a:rPr lang="ru-RU" dirty="0" smtClean="0"/>
              <a:t>Передача необходимых параметров (вес, </a:t>
            </a:r>
            <a:r>
              <a:rPr lang="ru-RU" dirty="0" err="1" smtClean="0"/>
              <a:t>оксигенация</a:t>
            </a:r>
            <a:r>
              <a:rPr lang="ru-RU" dirty="0" smtClean="0"/>
              <a:t> и др.) в контакт-центр</a:t>
            </a:r>
          </a:p>
          <a:p>
            <a:r>
              <a:rPr lang="ru-RU" dirty="0" smtClean="0"/>
              <a:t>Первичный автоматический анализ параметров</a:t>
            </a:r>
          </a:p>
          <a:p>
            <a:r>
              <a:rPr lang="ru-RU" dirty="0" smtClean="0"/>
              <a:t>Получение сообщений от врача контакт-центра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80596341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Правовые аспекты телемедицины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В 323-ФЗ «Об </a:t>
            </a:r>
            <a:r>
              <a:rPr lang="ru-RU" dirty="0"/>
              <a:t>основах охраны здоровья граждан в Российской </a:t>
            </a:r>
            <a:r>
              <a:rPr lang="ru-RU" dirty="0" smtClean="0"/>
              <a:t>Федерации» отсутствует упоминание о возможности представления </a:t>
            </a:r>
            <a:r>
              <a:rPr lang="ru-RU" dirty="0" err="1" smtClean="0"/>
              <a:t>телемедицинских</a:t>
            </a:r>
            <a:r>
              <a:rPr lang="ru-RU" dirty="0" smtClean="0"/>
              <a:t> услуг, в т.ч. в п. 1 ст. 32, которая классифицирует медицинскую помощь по видам, формам и условиям ее представления;</a:t>
            </a:r>
          </a:p>
          <a:p>
            <a:r>
              <a:rPr lang="ru-RU" dirty="0" smtClean="0"/>
              <a:t>Не оговорена ответственность консультанта за сделанное в рамках телемедицинской консультации заключение;</a:t>
            </a:r>
          </a:p>
          <a:p>
            <a:r>
              <a:rPr lang="ru-RU" dirty="0" smtClean="0"/>
              <a:t>Не стандартизованы </a:t>
            </a:r>
            <a:r>
              <a:rPr lang="ru-RU" dirty="0" err="1" smtClean="0"/>
              <a:t>протоколизация</a:t>
            </a:r>
            <a:r>
              <a:rPr lang="ru-RU" dirty="0" smtClean="0"/>
              <a:t> (документирование) </a:t>
            </a:r>
            <a:r>
              <a:rPr lang="ru-RU" dirty="0" err="1" smtClean="0"/>
              <a:t>телемедицинской</a:t>
            </a:r>
            <a:r>
              <a:rPr lang="ru-RU" dirty="0" smtClean="0"/>
              <a:t> консультации (сеанса) и последующее архивирование данных </a:t>
            </a:r>
            <a:r>
              <a:rPr lang="ru-RU" dirty="0" err="1" smtClean="0"/>
              <a:t>телеконсультации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Не регламентированы критерии своевременности оказания </a:t>
            </a:r>
            <a:r>
              <a:rPr lang="ru-RU" dirty="0" err="1" smtClean="0"/>
              <a:t>телемедицинской</a:t>
            </a:r>
            <a:r>
              <a:rPr lang="ru-RU" dirty="0" smtClean="0"/>
              <a:t> помощи;</a:t>
            </a:r>
          </a:p>
        </p:txBody>
      </p:sp>
    </p:spTree>
    <p:extLst>
      <p:ext uri="{BB962C8B-B14F-4D97-AF65-F5344CB8AC3E}">
        <p14:creationId xmlns:p14="http://schemas.microsoft.com/office/powerpoint/2010/main" xmlns="" val="560249034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3933056"/>
            <a:ext cx="7659687" cy="1168400"/>
          </a:xfrm>
        </p:spPr>
        <p:txBody>
          <a:bodyPr/>
          <a:lstStyle/>
          <a:p>
            <a:r>
              <a:rPr lang="ru-RU" sz="6600" dirty="0" smtClean="0"/>
              <a:t>Спасибо за внимание!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xmlns="" val="4135787813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Технические аспекты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Совместимость телемедицинского оборудования;</a:t>
            </a:r>
          </a:p>
          <a:p>
            <a:r>
              <a:rPr lang="ru-RU" dirty="0" smtClean="0"/>
              <a:t>Интеграция </a:t>
            </a:r>
            <a:r>
              <a:rPr lang="ru-RU" dirty="0"/>
              <a:t>различных коммуникационных </a:t>
            </a:r>
            <a:r>
              <a:rPr lang="ru-RU" dirty="0" smtClean="0"/>
              <a:t>систем;</a:t>
            </a:r>
          </a:p>
          <a:p>
            <a:r>
              <a:rPr lang="ru-RU" dirty="0" smtClean="0"/>
              <a:t>Единые протоколы передачи медицинских данных, включая медицинские изображения;</a:t>
            </a:r>
          </a:p>
          <a:p>
            <a:r>
              <a:rPr lang="ru-RU" dirty="0" smtClean="0"/>
              <a:t>Защита передаваемой информации;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32034329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Модель «Врач – пациент»</a:t>
            </a:r>
            <a:endParaRPr lang="ru-RU" sz="4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612571"/>
            <a:ext cx="8460432" cy="3082014"/>
          </a:xfrm>
        </p:spPr>
      </p:pic>
      <p:sp>
        <p:nvSpPr>
          <p:cNvPr id="5" name="TextBox 4"/>
          <p:cNvSpPr txBox="1"/>
          <p:nvPr/>
        </p:nvSpPr>
        <p:spPr>
          <a:xfrm>
            <a:off x="395536" y="558924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Пациент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491880" y="5589240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Передающее устройство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300192" y="558924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Врач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155679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  </a:t>
            </a:r>
            <a:r>
              <a:rPr lang="ru-RU" dirty="0" smtClean="0">
                <a:latin typeface="+mn-lt"/>
              </a:rPr>
              <a:t>Телефонный мониторинг пациентов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  </a:t>
            </a:r>
            <a:r>
              <a:rPr lang="ru-RU" dirty="0" err="1" smtClean="0">
                <a:latin typeface="+mn-lt"/>
              </a:rPr>
              <a:t>Телемедицинский</a:t>
            </a:r>
            <a:r>
              <a:rPr lang="ru-RU" dirty="0" smtClean="0">
                <a:latin typeface="+mn-lt"/>
              </a:rPr>
              <a:t> мониторинг пациентов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3653294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8" name="Rectangle 6"/>
          <p:cNvSpPr>
            <a:spLocks noGrp="1" noChangeArrowheads="1"/>
          </p:cNvSpPr>
          <p:nvPr>
            <p:ph type="title"/>
          </p:nvPr>
        </p:nvSpPr>
        <p:spPr>
          <a:xfrm>
            <a:off x="420216" y="332656"/>
            <a:ext cx="8229600" cy="762000"/>
          </a:xfrm>
        </p:spPr>
        <p:txBody>
          <a:bodyPr>
            <a:noAutofit/>
          </a:bodyPr>
          <a:lstStyle/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эффективности телефонного мониторинга больных с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АГ: исследование ГНИЦ ПМ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Дизайн исследования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3240" name="Rectangle 8"/>
          <p:cNvSpPr>
            <a:spLocks noChangeArrowheads="1"/>
          </p:cNvSpPr>
          <p:nvPr/>
        </p:nvSpPr>
        <p:spPr bwMode="auto">
          <a:xfrm>
            <a:off x="2196642" y="1494427"/>
            <a:ext cx="4572000" cy="83099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Больные мягкой и умеренной АГ,</a:t>
            </a:r>
          </a:p>
          <a:p>
            <a:pPr algn="ctr"/>
            <a:r>
              <a:rPr lang="ru-RU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находившиеся на стационарном </a:t>
            </a:r>
          </a:p>
          <a:p>
            <a:pPr algn="ctr"/>
            <a:r>
              <a:rPr lang="ru-RU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лечении  </a:t>
            </a:r>
            <a:r>
              <a:rPr lang="ru-RU" sz="1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 </a:t>
            </a:r>
            <a:r>
              <a:rPr lang="ru-RU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ФГУ ГНИЦ ПМ</a:t>
            </a:r>
          </a:p>
          <a:p>
            <a:pPr algn="ctr"/>
            <a:r>
              <a:rPr lang="ru-RU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en-US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n=150)</a:t>
            </a:r>
            <a:endParaRPr lang="ru-RU" sz="1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23242" name="Rectangle 10"/>
          <p:cNvSpPr>
            <a:spLocks noChangeArrowheads="1"/>
          </p:cNvSpPr>
          <p:nvPr/>
        </p:nvSpPr>
        <p:spPr bwMode="auto">
          <a:xfrm>
            <a:off x="304800" y="2489448"/>
            <a:ext cx="2438400" cy="1371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</a:t>
            </a:r>
            <a:r>
              <a:rPr lang="ru-RU" sz="14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группа</a:t>
            </a:r>
          </a:p>
          <a:p>
            <a:pPr algn="ctr"/>
            <a:r>
              <a:rPr lang="ru-RU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Обучение в Школе </a:t>
            </a:r>
          </a:p>
          <a:p>
            <a:pPr algn="ctr"/>
            <a:r>
              <a:rPr lang="ru-RU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для больных АГ</a:t>
            </a:r>
          </a:p>
          <a:p>
            <a:pPr algn="ctr"/>
            <a:r>
              <a:rPr lang="ru-RU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en-US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n=50)</a:t>
            </a:r>
            <a:endParaRPr lang="ru-RU" sz="1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23243" name="Rectangle 11"/>
          <p:cNvSpPr>
            <a:spLocks noChangeArrowheads="1"/>
          </p:cNvSpPr>
          <p:nvPr/>
        </p:nvSpPr>
        <p:spPr bwMode="auto">
          <a:xfrm>
            <a:off x="3276600" y="2489448"/>
            <a:ext cx="2819400" cy="1371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II</a:t>
            </a:r>
            <a:r>
              <a:rPr lang="ru-RU" sz="16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группа</a:t>
            </a:r>
          </a:p>
          <a:p>
            <a:pPr algn="ctr"/>
            <a:r>
              <a:rPr lang="ru-RU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Телефонная </a:t>
            </a:r>
          </a:p>
          <a:p>
            <a:pPr algn="ctr"/>
            <a:r>
              <a:rPr lang="ru-RU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образовательная </a:t>
            </a:r>
          </a:p>
          <a:p>
            <a:pPr algn="ctr"/>
            <a:r>
              <a:rPr lang="ru-RU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программа</a:t>
            </a:r>
          </a:p>
          <a:p>
            <a:pPr algn="ctr"/>
            <a:r>
              <a:rPr lang="ru-RU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en-U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</a:t>
            </a:r>
            <a:r>
              <a:rPr lang="ru-RU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=50)</a:t>
            </a:r>
          </a:p>
        </p:txBody>
      </p:sp>
      <p:sp>
        <p:nvSpPr>
          <p:cNvPr id="223244" name="Rectangle 12"/>
          <p:cNvSpPr>
            <a:spLocks noChangeArrowheads="1"/>
          </p:cNvSpPr>
          <p:nvPr/>
        </p:nvSpPr>
        <p:spPr bwMode="auto">
          <a:xfrm>
            <a:off x="6400800" y="2561456"/>
            <a:ext cx="2209800" cy="1371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III</a:t>
            </a:r>
            <a:r>
              <a:rPr lang="ru-RU" sz="18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группа</a:t>
            </a:r>
          </a:p>
          <a:p>
            <a:pPr algn="ctr"/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Группа контроля</a:t>
            </a:r>
          </a:p>
          <a:p>
            <a:pPr algn="ctr"/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n=50)</a:t>
            </a:r>
            <a:endParaRPr lang="ru-RU" sz="18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endParaRPr lang="ru-RU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23245" name="Rectangle 13"/>
          <p:cNvSpPr>
            <a:spLocks noChangeArrowheads="1"/>
          </p:cNvSpPr>
          <p:nvPr/>
        </p:nvSpPr>
        <p:spPr bwMode="auto">
          <a:xfrm>
            <a:off x="698084" y="4335016"/>
            <a:ext cx="6682228" cy="750168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Динамическое наблюдение: оценка медицинской </a:t>
            </a:r>
          </a:p>
          <a:p>
            <a:pPr algn="ctr"/>
            <a:r>
              <a:rPr lang="ru-RU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информированности и психологического статуса больных </a:t>
            </a:r>
          </a:p>
          <a:p>
            <a:pPr algn="ctr"/>
            <a:r>
              <a:rPr lang="ru-RU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через 6 месяцев после вмешательства</a:t>
            </a:r>
          </a:p>
        </p:txBody>
      </p:sp>
      <p:sp>
        <p:nvSpPr>
          <p:cNvPr id="223246" name="Rectangle 14"/>
          <p:cNvSpPr>
            <a:spLocks noChangeArrowheads="1"/>
          </p:cNvSpPr>
          <p:nvPr/>
        </p:nvSpPr>
        <p:spPr bwMode="auto">
          <a:xfrm>
            <a:off x="609600" y="5715000"/>
            <a:ext cx="7850832" cy="59432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Заключительное обследование через 12-15 месяцев после </a:t>
            </a:r>
          </a:p>
          <a:p>
            <a:pPr algn="ctr"/>
            <a:r>
              <a:rPr lang="ru-RU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рандомизации: динамика медицинской информированности, </a:t>
            </a:r>
          </a:p>
          <a:p>
            <a:pPr algn="ctr"/>
            <a:r>
              <a:rPr lang="ru-RU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клинического и психологического состояния больных</a:t>
            </a:r>
          </a:p>
        </p:txBody>
      </p:sp>
      <p:sp>
        <p:nvSpPr>
          <p:cNvPr id="223247" name="Rectangle 15"/>
          <p:cNvSpPr>
            <a:spLocks noChangeArrowheads="1"/>
          </p:cNvSpPr>
          <p:nvPr/>
        </p:nvSpPr>
        <p:spPr bwMode="auto">
          <a:xfrm>
            <a:off x="152400" y="1383056"/>
            <a:ext cx="1752600" cy="699864"/>
          </a:xfrm>
          <a:prstGeom prst="rec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200" dirty="0"/>
              <a:t>Школа Здоровья </a:t>
            </a:r>
          </a:p>
          <a:p>
            <a:pPr algn="ctr"/>
            <a:r>
              <a:rPr lang="ru-RU" sz="1200" dirty="0"/>
              <a:t>5 занятий </a:t>
            </a:r>
          </a:p>
          <a:p>
            <a:pPr algn="ctr"/>
            <a:r>
              <a:rPr lang="ru-RU" sz="1200" dirty="0"/>
              <a:t>по 90 мин</a:t>
            </a:r>
          </a:p>
        </p:txBody>
      </p:sp>
      <p:sp>
        <p:nvSpPr>
          <p:cNvPr id="223248" name="Rectangle 16"/>
          <p:cNvSpPr>
            <a:spLocks noChangeArrowheads="1"/>
          </p:cNvSpPr>
          <p:nvPr/>
        </p:nvSpPr>
        <p:spPr bwMode="auto">
          <a:xfrm>
            <a:off x="7004830" y="1405877"/>
            <a:ext cx="2088232" cy="927720"/>
          </a:xfrm>
          <a:prstGeom prst="rec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200" dirty="0" smtClean="0"/>
              <a:t>Телефонная </a:t>
            </a:r>
          </a:p>
          <a:p>
            <a:pPr algn="ctr"/>
            <a:r>
              <a:rPr lang="ru-RU" sz="1200" dirty="0" smtClean="0"/>
              <a:t>образовательная</a:t>
            </a:r>
          </a:p>
          <a:p>
            <a:pPr algn="ctr"/>
            <a:r>
              <a:rPr lang="ru-RU" sz="1200" dirty="0" smtClean="0"/>
              <a:t>программа</a:t>
            </a:r>
            <a:endParaRPr lang="ru-RU" sz="1200" dirty="0"/>
          </a:p>
          <a:p>
            <a:pPr algn="ctr"/>
            <a:r>
              <a:rPr lang="ru-RU" sz="1200" dirty="0"/>
              <a:t>6 бесед</a:t>
            </a:r>
          </a:p>
          <a:p>
            <a:pPr algn="ctr"/>
            <a:r>
              <a:rPr lang="ru-RU" sz="1200" dirty="0"/>
              <a:t>по 50-60 мин</a:t>
            </a:r>
          </a:p>
        </p:txBody>
      </p:sp>
      <p:sp>
        <p:nvSpPr>
          <p:cNvPr id="223249" name="AutoShape 17"/>
          <p:cNvSpPr>
            <a:spLocks noChangeArrowheads="1"/>
          </p:cNvSpPr>
          <p:nvPr/>
        </p:nvSpPr>
        <p:spPr bwMode="auto">
          <a:xfrm>
            <a:off x="2133600" y="2218556"/>
            <a:ext cx="7620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3250" name="AutoShape 18"/>
          <p:cNvSpPr>
            <a:spLocks noChangeArrowheads="1"/>
          </p:cNvSpPr>
          <p:nvPr/>
        </p:nvSpPr>
        <p:spPr bwMode="auto">
          <a:xfrm>
            <a:off x="4191000" y="2256656"/>
            <a:ext cx="7620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3251" name="AutoShape 19"/>
          <p:cNvSpPr>
            <a:spLocks noChangeArrowheads="1"/>
          </p:cNvSpPr>
          <p:nvPr/>
        </p:nvSpPr>
        <p:spPr bwMode="auto">
          <a:xfrm rot="-1950451">
            <a:off x="6297952" y="2219572"/>
            <a:ext cx="609600" cy="53975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3252" name="AutoShape 20"/>
          <p:cNvSpPr>
            <a:spLocks noChangeArrowheads="1"/>
          </p:cNvSpPr>
          <p:nvPr/>
        </p:nvSpPr>
        <p:spPr bwMode="auto">
          <a:xfrm>
            <a:off x="533400" y="1993129"/>
            <a:ext cx="7620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3253" name="Line 21"/>
          <p:cNvSpPr>
            <a:spLocks noChangeShapeType="1"/>
          </p:cNvSpPr>
          <p:nvPr/>
        </p:nvSpPr>
        <p:spPr bwMode="auto">
          <a:xfrm flipH="1">
            <a:off x="5690721" y="2325425"/>
            <a:ext cx="1814978" cy="663144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3254" name="AutoShape 22"/>
          <p:cNvSpPr>
            <a:spLocks noChangeArrowheads="1"/>
          </p:cNvSpPr>
          <p:nvPr/>
        </p:nvSpPr>
        <p:spPr bwMode="auto">
          <a:xfrm>
            <a:off x="1447800" y="3831704"/>
            <a:ext cx="914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3255" name="AutoShape 23"/>
          <p:cNvSpPr>
            <a:spLocks noChangeArrowheads="1"/>
          </p:cNvSpPr>
          <p:nvPr/>
        </p:nvSpPr>
        <p:spPr bwMode="auto">
          <a:xfrm>
            <a:off x="4191000" y="3831704"/>
            <a:ext cx="914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3256" name="AutoShape 24"/>
          <p:cNvSpPr>
            <a:spLocks noChangeArrowheads="1"/>
          </p:cNvSpPr>
          <p:nvPr/>
        </p:nvSpPr>
        <p:spPr bwMode="auto">
          <a:xfrm>
            <a:off x="3733800" y="5105400"/>
            <a:ext cx="16764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3257" name="AutoShape 25"/>
          <p:cNvSpPr>
            <a:spLocks noChangeArrowheads="1"/>
          </p:cNvSpPr>
          <p:nvPr/>
        </p:nvSpPr>
        <p:spPr bwMode="auto">
          <a:xfrm>
            <a:off x="8610600" y="2743200"/>
            <a:ext cx="533400" cy="3886200"/>
          </a:xfrm>
          <a:prstGeom prst="curvedLeftArrow">
            <a:avLst>
              <a:gd name="adj1" fmla="val 145714"/>
              <a:gd name="adj2" fmla="val 291429"/>
              <a:gd name="adj3" fmla="val 33333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49300" y="6468171"/>
            <a:ext cx="63171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/>
              <a:t>Колтунов И.Е., </a:t>
            </a:r>
            <a:r>
              <a:rPr lang="ru-RU" sz="1600" dirty="0" err="1"/>
              <a:t>Погосова</a:t>
            </a:r>
            <a:r>
              <a:rPr lang="ru-RU" sz="1600" dirty="0"/>
              <a:t> Г.В., Белова Ю.С</a:t>
            </a:r>
            <a:r>
              <a:rPr lang="ru-RU" sz="1600" dirty="0" smtClean="0"/>
              <a:t>., ГНИЦ ПМ, 2008 г.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3211333595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Динамика уровня АД за период наблюдения</a:t>
            </a:r>
          </a:p>
        </p:txBody>
      </p:sp>
      <p:graphicFrame>
        <p:nvGraphicFramePr>
          <p:cNvPr id="235527" name="Object 7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099273100"/>
              </p:ext>
            </p:extLst>
          </p:nvPr>
        </p:nvGraphicFramePr>
        <p:xfrm>
          <a:off x="-72008" y="1268760"/>
          <a:ext cx="4162400" cy="4162400"/>
        </p:xfrm>
        <a:graphic>
          <a:graphicData uri="http://schemas.openxmlformats.org/presentationml/2006/ole">
            <p:oleObj spid="_x0000_s3102" name="Диаграмма" r:id="rId3" imgW="4019578" imgH="3895830" progId="MSGraph.Chart.8">
              <p:embed followColorScheme="full"/>
            </p:oleObj>
          </a:graphicData>
        </a:graphic>
      </p:graphicFrame>
      <p:graphicFrame>
        <p:nvGraphicFramePr>
          <p:cNvPr id="2" name="Object 9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426666534"/>
              </p:ext>
            </p:extLst>
          </p:nvPr>
        </p:nvGraphicFramePr>
        <p:xfrm>
          <a:off x="4106532" y="1556792"/>
          <a:ext cx="429102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5531" name="Rectangle 11"/>
          <p:cNvSpPr>
            <a:spLocks noChangeArrowheads="1"/>
          </p:cNvSpPr>
          <p:nvPr/>
        </p:nvSpPr>
        <p:spPr bwMode="auto">
          <a:xfrm rot="16200000">
            <a:off x="-762000" y="3429000"/>
            <a:ext cx="1828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/>
              <a:t>мм рт.ст.</a:t>
            </a:r>
            <a:endParaRPr lang="ru-RU"/>
          </a:p>
        </p:txBody>
      </p:sp>
      <p:sp>
        <p:nvSpPr>
          <p:cNvPr id="235532" name="Rectangle 12"/>
          <p:cNvSpPr>
            <a:spLocks noChangeArrowheads="1"/>
          </p:cNvSpPr>
          <p:nvPr/>
        </p:nvSpPr>
        <p:spPr bwMode="auto">
          <a:xfrm>
            <a:off x="3059832" y="1196752"/>
            <a:ext cx="677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САД</a:t>
            </a:r>
          </a:p>
        </p:txBody>
      </p:sp>
      <p:sp>
        <p:nvSpPr>
          <p:cNvPr id="235534" name="Rectangle 14"/>
          <p:cNvSpPr>
            <a:spLocks noChangeArrowheads="1"/>
          </p:cNvSpPr>
          <p:nvPr/>
        </p:nvSpPr>
        <p:spPr bwMode="auto">
          <a:xfrm>
            <a:off x="152400" y="6083834"/>
            <a:ext cx="8244408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</a:pPr>
            <a:r>
              <a:rPr lang="ru-RU" sz="1400" b="1" i="1" dirty="0"/>
              <a:t>Примечание: *</a:t>
            </a:r>
            <a:r>
              <a:rPr lang="en-US" sz="1400" b="1" i="1" dirty="0"/>
              <a:t>p,</a:t>
            </a:r>
            <a:r>
              <a:rPr lang="ru-RU" sz="1400" b="1" i="1" dirty="0"/>
              <a:t>0,05, **</a:t>
            </a:r>
            <a:r>
              <a:rPr lang="en-US" sz="1400" b="1" i="1" dirty="0"/>
              <a:t>p&lt;</a:t>
            </a:r>
            <a:r>
              <a:rPr lang="ru-RU" sz="1400" b="1" i="1" dirty="0"/>
              <a:t>0,001 – при сравнении исходных и конечных данных; </a:t>
            </a:r>
            <a:r>
              <a:rPr lang="en-US" sz="1400" b="1" i="1" dirty="0"/>
              <a:t>^p&lt;</a:t>
            </a:r>
            <a:r>
              <a:rPr lang="ru-RU" sz="1400" b="1" i="1" dirty="0"/>
              <a:t>0,05 при сравнении с группой контроля.</a:t>
            </a:r>
          </a:p>
        </p:txBody>
      </p:sp>
      <p:sp>
        <p:nvSpPr>
          <p:cNvPr id="235535" name="Rectangle 15"/>
          <p:cNvSpPr>
            <a:spLocks noChangeArrowheads="1"/>
          </p:cNvSpPr>
          <p:nvPr/>
        </p:nvSpPr>
        <p:spPr bwMode="auto">
          <a:xfrm>
            <a:off x="175125" y="5626634"/>
            <a:ext cx="91721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800" dirty="0"/>
              <a:t>        </a:t>
            </a:r>
            <a:r>
              <a:rPr lang="ru-RU" sz="1800" b="1" dirty="0"/>
              <a:t>Группа Школа              </a:t>
            </a:r>
            <a:r>
              <a:rPr lang="ru-RU" sz="1800" b="1" dirty="0" smtClean="0"/>
              <a:t>  </a:t>
            </a:r>
            <a:r>
              <a:rPr lang="ru-RU" sz="1800" b="1" dirty="0"/>
              <a:t>Группа ТОП            </a:t>
            </a:r>
            <a:r>
              <a:rPr lang="ru-RU" sz="1800" b="1" dirty="0" smtClean="0"/>
              <a:t> </a:t>
            </a:r>
            <a:r>
              <a:rPr lang="ru-RU" sz="1800" b="1" dirty="0"/>
              <a:t>Группа контроля</a:t>
            </a:r>
          </a:p>
        </p:txBody>
      </p:sp>
      <p:sp>
        <p:nvSpPr>
          <p:cNvPr id="235536" name="Rectangle 16"/>
          <p:cNvSpPr>
            <a:spLocks noChangeArrowheads="1"/>
          </p:cNvSpPr>
          <p:nvPr/>
        </p:nvSpPr>
        <p:spPr bwMode="auto">
          <a:xfrm>
            <a:off x="1267888" y="5740934"/>
            <a:ext cx="228600" cy="228600"/>
          </a:xfrm>
          <a:prstGeom prst="rec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537" name="Rectangle 17"/>
          <p:cNvSpPr>
            <a:spLocks noChangeArrowheads="1"/>
          </p:cNvSpPr>
          <p:nvPr/>
        </p:nvSpPr>
        <p:spPr bwMode="auto">
          <a:xfrm>
            <a:off x="6084168" y="5740934"/>
            <a:ext cx="228600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538" name="Rectangle 18"/>
          <p:cNvSpPr>
            <a:spLocks noChangeArrowheads="1"/>
          </p:cNvSpPr>
          <p:nvPr/>
        </p:nvSpPr>
        <p:spPr bwMode="auto">
          <a:xfrm>
            <a:off x="3809081" y="5742299"/>
            <a:ext cx="228600" cy="228600"/>
          </a:xfrm>
          <a:prstGeom prst="rect">
            <a:avLst/>
          </a:prstGeom>
          <a:solidFill>
            <a:srgbClr val="0046D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539" name="Rectangle 19"/>
          <p:cNvSpPr>
            <a:spLocks noChangeArrowheads="1"/>
          </p:cNvSpPr>
          <p:nvPr/>
        </p:nvSpPr>
        <p:spPr bwMode="auto">
          <a:xfrm>
            <a:off x="7380312" y="1268760"/>
            <a:ext cx="676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ДАД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079702" y="6519446"/>
            <a:ext cx="63171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/>
              <a:t>Колтунов И.Е., </a:t>
            </a:r>
            <a:r>
              <a:rPr lang="ru-RU" sz="1600" dirty="0" err="1"/>
              <a:t>Погосова</a:t>
            </a:r>
            <a:r>
              <a:rPr lang="ru-RU" sz="1600" dirty="0"/>
              <a:t> Г.В., Белова Ю.С</a:t>
            </a:r>
            <a:r>
              <a:rPr lang="ru-RU" sz="1600" dirty="0" smtClean="0"/>
              <a:t>., ГНИЦ ПМ, 2008 г.</a:t>
            </a:r>
            <a:endParaRPr lang="ru-RU" sz="16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691680" y="1268760"/>
            <a:ext cx="6336704" cy="1656184"/>
          </a:xfrm>
          <a:prstGeom prst="roundRect">
            <a:avLst/>
          </a:prstGeom>
          <a:solidFill>
            <a:schemeClr val="accent1">
              <a:tint val="55000"/>
              <a:alpha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Достоверное по сравнению с группой контроля и с исходными данными снижение уровня САД на 25 мм </a:t>
            </a:r>
            <a:r>
              <a:rPr lang="ru-RU" b="1" dirty="0" err="1" smtClean="0">
                <a:solidFill>
                  <a:schemeClr val="tx1"/>
                </a:solidFill>
              </a:rPr>
              <a:t>рт.ст</a:t>
            </a:r>
            <a:r>
              <a:rPr lang="ru-RU" b="1" dirty="0" smtClean="0">
                <a:solidFill>
                  <a:schemeClr val="tx1"/>
                </a:solidFill>
              </a:rPr>
              <a:t>., ДАД – на 8.2 мм </a:t>
            </a:r>
            <a:r>
              <a:rPr lang="ru-RU" b="1" dirty="0" err="1" smtClean="0">
                <a:solidFill>
                  <a:schemeClr val="tx1"/>
                </a:solidFill>
              </a:rPr>
              <a:t>рт.ст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3131840" y="2852936"/>
            <a:ext cx="432048" cy="8640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516216" y="2708920"/>
            <a:ext cx="576064" cy="11521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66827304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513249" y="26064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Приверженность </a:t>
            </a:r>
            <a:r>
              <a:rPr lang="ru-RU" sz="3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 терапии пациентов </a:t>
            </a:r>
            <a:r>
              <a:rPr lang="ru-RU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 </a:t>
            </a:r>
            <a:r>
              <a:rPr lang="ru-RU" sz="3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концу периода наблюдения</a:t>
            </a:r>
          </a:p>
        </p:txBody>
      </p:sp>
      <p:graphicFrame>
        <p:nvGraphicFramePr>
          <p:cNvPr id="199684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877765968"/>
              </p:ext>
            </p:extLst>
          </p:nvPr>
        </p:nvGraphicFramePr>
        <p:xfrm>
          <a:off x="971600" y="2031503"/>
          <a:ext cx="6563071" cy="2916921"/>
        </p:xfrm>
        <a:graphic>
          <a:graphicData uri="http://schemas.openxmlformats.org/presentationml/2006/ole">
            <p:oleObj spid="_x0000_s4123" name="Диаграмма" r:id="rId3" imgW="8229600" imgH="3657690" progId="MSGraph.Chart.8">
              <p:embed followColorScheme="full"/>
            </p:oleObj>
          </a:graphicData>
        </a:graphic>
      </p:graphicFrame>
      <p:sp>
        <p:nvSpPr>
          <p:cNvPr id="19968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251520" y="5085184"/>
            <a:ext cx="8229600" cy="83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i="1" dirty="0">
                <a:solidFill>
                  <a:srgbClr val="FFFF00"/>
                </a:solidFill>
              </a:rPr>
              <a:t>      </a:t>
            </a:r>
            <a:r>
              <a:rPr lang="ru-RU" sz="1800" b="1" i="1" dirty="0">
                <a:solidFill>
                  <a:schemeClr val="tx1"/>
                </a:solidFill>
              </a:rPr>
              <a:t>Примечание: </a:t>
            </a:r>
            <a:r>
              <a:rPr lang="en-US" sz="1800" b="1" i="1" dirty="0">
                <a:solidFill>
                  <a:schemeClr val="tx1"/>
                </a:solidFill>
              </a:rPr>
              <a:t>*p&lt;</a:t>
            </a:r>
            <a:r>
              <a:rPr lang="ru-RU" sz="1800" b="1" i="1" dirty="0">
                <a:solidFill>
                  <a:schemeClr val="tx1"/>
                </a:solidFill>
              </a:rPr>
              <a:t>0,05 – при сравнении исходных и конечных данных; </a:t>
            </a:r>
            <a:r>
              <a:rPr lang="en-US" sz="1800" b="1" i="1" dirty="0">
                <a:solidFill>
                  <a:schemeClr val="tx1"/>
                </a:solidFill>
              </a:rPr>
              <a:t>^p&lt;</a:t>
            </a:r>
            <a:r>
              <a:rPr lang="ru-RU" sz="1800" b="1" i="1" dirty="0">
                <a:solidFill>
                  <a:schemeClr val="tx1"/>
                </a:solidFill>
              </a:rPr>
              <a:t>0,05 – при сравнении с группой контроля, </a:t>
            </a:r>
            <a:r>
              <a:rPr lang="en-US" sz="1800" b="1" i="1" dirty="0">
                <a:solidFill>
                  <a:schemeClr val="tx1"/>
                </a:solidFill>
              </a:rPr>
              <a:t>#p&lt;</a:t>
            </a:r>
            <a:r>
              <a:rPr lang="ru-RU" sz="1800" b="1" i="1" dirty="0">
                <a:solidFill>
                  <a:schemeClr val="tx1"/>
                </a:solidFill>
              </a:rPr>
              <a:t>0,05 при сравнении групп обучения</a:t>
            </a:r>
            <a:r>
              <a:rPr lang="ru-RU" sz="1800" b="1" i="1" dirty="0">
                <a:solidFill>
                  <a:srgbClr val="FFFF00"/>
                </a:solidFill>
              </a:rPr>
              <a:t>.</a:t>
            </a:r>
          </a:p>
          <a:p>
            <a:pPr>
              <a:lnSpc>
                <a:spcPct val="80000"/>
              </a:lnSpc>
            </a:pPr>
            <a:endParaRPr lang="ru-RU" sz="1800" dirty="0"/>
          </a:p>
        </p:txBody>
      </p:sp>
      <p:sp>
        <p:nvSpPr>
          <p:cNvPr id="199690" name="Rectangle 10"/>
          <p:cNvSpPr>
            <a:spLocks noChangeArrowheads="1"/>
          </p:cNvSpPr>
          <p:nvPr/>
        </p:nvSpPr>
        <p:spPr bwMode="auto">
          <a:xfrm rot="16200000">
            <a:off x="-800100" y="3086100"/>
            <a:ext cx="297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/>
              <a:t>% больных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6468171"/>
            <a:ext cx="63171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/>
              <a:t>Колтунов И.Е., </a:t>
            </a:r>
            <a:r>
              <a:rPr lang="ru-RU" sz="1600" dirty="0" err="1"/>
              <a:t>Погосова</a:t>
            </a:r>
            <a:r>
              <a:rPr lang="ru-RU" sz="1600" dirty="0"/>
              <a:t> Г.В., Белова Ю.С</a:t>
            </a:r>
            <a:r>
              <a:rPr lang="ru-RU" sz="1600" dirty="0" smtClean="0"/>
              <a:t>., ГНИЦ ПМ, 2008 г.</a:t>
            </a:r>
            <a:endParaRPr lang="ru-RU" sz="1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35696" y="908720"/>
            <a:ext cx="6336704" cy="1656184"/>
          </a:xfrm>
          <a:prstGeom prst="roundRect">
            <a:avLst/>
          </a:prstGeom>
          <a:solidFill>
            <a:schemeClr val="accent1">
              <a:tint val="55000"/>
              <a:alpha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Достоверное по сравнению с группой контроля, исходными данными и при сравнении двух групп обучения повышение приверженности к терапии до 86%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4788024" y="2492896"/>
            <a:ext cx="1440160" cy="8640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27841689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Частота достижения целевых уровней АД в группах исследования за период наблюдения</a:t>
            </a:r>
            <a:b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&lt;140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/90 АГ и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&lt;130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80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АГ+СД)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542655341"/>
              </p:ext>
            </p:extLst>
          </p:nvPr>
        </p:nvGraphicFramePr>
        <p:xfrm>
          <a:off x="332704" y="1556792"/>
          <a:ext cx="8367713" cy="4329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806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17974" y="5790012"/>
            <a:ext cx="8229600" cy="762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1600" b="1" i="1" dirty="0">
                <a:solidFill>
                  <a:schemeClr val="tx1"/>
                </a:solidFill>
              </a:rPr>
              <a:t>Примечания: </a:t>
            </a:r>
            <a:r>
              <a:rPr lang="en-US" sz="1600" b="1" i="1" dirty="0">
                <a:solidFill>
                  <a:schemeClr val="tx1"/>
                </a:solidFill>
              </a:rPr>
              <a:t>* p&lt;</a:t>
            </a:r>
            <a:r>
              <a:rPr lang="ru-RU" sz="1600" b="1" i="1" dirty="0">
                <a:solidFill>
                  <a:schemeClr val="tx1"/>
                </a:solidFill>
              </a:rPr>
              <a:t>0,05 – при сравнении исходных и конечных данных; </a:t>
            </a:r>
          </a:p>
          <a:p>
            <a:pPr>
              <a:buFont typeface="Wingdings" pitchFamily="2" charset="2"/>
              <a:buNone/>
            </a:pPr>
            <a:r>
              <a:rPr lang="en-US" sz="1600" b="1" i="1" dirty="0">
                <a:solidFill>
                  <a:schemeClr val="tx1"/>
                </a:solidFill>
              </a:rPr>
              <a:t>^p&lt;</a:t>
            </a:r>
            <a:r>
              <a:rPr lang="ru-RU" sz="1600" b="1" i="1" dirty="0">
                <a:solidFill>
                  <a:schemeClr val="tx1"/>
                </a:solidFill>
              </a:rPr>
              <a:t>0,05 – при сравнении с группой контроля.</a:t>
            </a:r>
          </a:p>
          <a:p>
            <a:pPr>
              <a:buFont typeface="Wingdings" pitchFamily="2" charset="2"/>
              <a:buNone/>
            </a:pP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 rot="16200000">
            <a:off x="-1028700" y="3162300"/>
            <a:ext cx="2743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/>
              <a:t>% больных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71800" y="6381328"/>
            <a:ext cx="63171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/>
              <a:t>Колтунов И.Е., </a:t>
            </a:r>
            <a:r>
              <a:rPr lang="ru-RU" sz="1600" dirty="0" err="1"/>
              <a:t>Погосова</a:t>
            </a:r>
            <a:r>
              <a:rPr lang="ru-RU" sz="1600" dirty="0"/>
              <a:t> Г.В., Белова Ю.С</a:t>
            </a:r>
            <a:r>
              <a:rPr lang="ru-RU" sz="1600" dirty="0" smtClean="0"/>
              <a:t>., ГНИЦ ПМ, 2008 г.</a:t>
            </a:r>
            <a:endParaRPr lang="ru-RU" sz="16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5656" y="404664"/>
            <a:ext cx="6336704" cy="1656184"/>
          </a:xfrm>
          <a:prstGeom prst="roundRect">
            <a:avLst/>
          </a:prstGeom>
          <a:solidFill>
            <a:schemeClr val="accent1">
              <a:tint val="55000"/>
              <a:alpha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Достоверно более высокая частота достижениях целевых значений АД в группе телефонного контроля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4644008" y="1988840"/>
            <a:ext cx="432048" cy="8640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6876256" y="1700808"/>
            <a:ext cx="576064" cy="129614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19798557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Home monitoring service improves mean arterial pressure in patients with essential </a:t>
            </a:r>
            <a:r>
              <a:rPr lang="en-US" sz="2800" dirty="0" smtClean="0"/>
              <a:t>hypertension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5"/>
          </a:xfrm>
        </p:spPr>
        <p:txBody>
          <a:bodyPr>
            <a:normAutofit/>
          </a:bodyPr>
          <a:lstStyle/>
          <a:p>
            <a:r>
              <a:rPr lang="ru-RU" dirty="0" err="1" smtClean="0"/>
              <a:t>Рандомизированное</a:t>
            </a:r>
            <a:r>
              <a:rPr lang="ru-RU" dirty="0" smtClean="0"/>
              <a:t>, контролируемое исследование;</a:t>
            </a:r>
          </a:p>
          <a:p>
            <a:r>
              <a:rPr lang="en-US" dirty="0" smtClean="0"/>
              <a:t>121 </a:t>
            </a:r>
            <a:r>
              <a:rPr lang="ru-RU" dirty="0" smtClean="0"/>
              <a:t>пациент, требующий коррекции гипотензивной терапии: 60 в группе вмешательства, 61 в группе контроля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Вмешательство: результаты измерений АД передавались по телефону в контактный центр, где формировались автоматические недельные отчеты, по результатам которых врач при </a:t>
            </a:r>
            <a:r>
              <a:rPr lang="ru-RU" dirty="0" err="1" smtClean="0"/>
              <a:t>необоходимости</a:t>
            </a:r>
            <a:r>
              <a:rPr lang="ru-RU" dirty="0" smtClean="0"/>
              <a:t> изменял гипотензивную терапию очно или посредством телефонного контакта;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Эффективность оценивалась с помощью СМАД на входе и на выходе из исследования;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067944" y="638132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Rogers MA et al, Ann Intern Med.</a:t>
            </a:r>
            <a:r>
              <a:rPr lang="sv-SE" sz="1200" dirty="0"/>
              <a:t> 2001 Jun 5;134(11):1024-32.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4059666074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E5288F6-6ED8-406A-AFB4-79CCA6DCE9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1274</TotalTime>
  <Words>974</Words>
  <Application>Microsoft Office PowerPoint</Application>
  <PresentationFormat>Экран (4:3)</PresentationFormat>
  <Paragraphs>184</Paragraphs>
  <Slides>20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Соседство</vt:lpstr>
      <vt:lpstr>Диаграмма</vt:lpstr>
      <vt:lpstr>Дистанционный мониторинг пациентов с сердечно-сосудистыми заболеваниями</vt:lpstr>
      <vt:lpstr>Правовые аспекты телемедицины</vt:lpstr>
      <vt:lpstr>Технические аспекты</vt:lpstr>
      <vt:lpstr>Модель «Врач – пациент»</vt:lpstr>
      <vt:lpstr>Оценка эффективности телефонного мониторинга больных с АГ: исследование ГНИЦ ПМ Дизайн исследования</vt:lpstr>
      <vt:lpstr>Динамика уровня АД за период наблюдения</vt:lpstr>
      <vt:lpstr> Приверженность к терапии пациентов к концу периода наблюдения</vt:lpstr>
      <vt:lpstr>Частота достижения целевых уровней АД в группах исследования за период наблюдения  (&lt;140/90 АГ и &lt;130/80 АГ+СД)</vt:lpstr>
      <vt:lpstr>Home monitoring service improves mean arterial pressure in patients with essential hypertension</vt:lpstr>
      <vt:lpstr>Home monitoring service improves mean arterial pressure in patients with essential hypertension</vt:lpstr>
      <vt:lpstr>Эффективность дистанционного мониторинга при ХСН</vt:lpstr>
      <vt:lpstr>Экономическая эффективность</vt:lpstr>
      <vt:lpstr>Слайд 13</vt:lpstr>
      <vt:lpstr>Слайд 14</vt:lpstr>
      <vt:lpstr>Основные критерии оценки  эффективности </vt:lpstr>
      <vt:lpstr>Возможности дистанционного мониторинга у больных с имплантированными устройствами</vt:lpstr>
      <vt:lpstr>Мобильное здравоохранение –</vt:lpstr>
      <vt:lpstr>Пациент – мобильное приложение – врач</vt:lpstr>
      <vt:lpstr>Мобильные приложения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Дистанционный мониторинг больных с сердечно-сосудистыми заболеваниями</dc:title>
  <dc:creator>Denis S Komkov</dc:creator>
  <cp:lastModifiedBy>Smb</cp:lastModifiedBy>
  <cp:revision>60</cp:revision>
  <cp:lastPrinted>2014-04-07T16:30:29Z</cp:lastPrinted>
  <dcterms:created xsi:type="dcterms:W3CDTF">2014-03-21T16:54:09Z</dcterms:created>
  <dcterms:modified xsi:type="dcterms:W3CDTF">2014-04-08T11:52:20Z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TC010184381049</vt:lpwstr>
  </property>
</Properties>
</file>