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52" r:id="rId2"/>
    <p:sldMasterId id="2147484065" r:id="rId3"/>
  </p:sldMasterIdLst>
  <p:notesMasterIdLst>
    <p:notesMasterId r:id="rId35"/>
  </p:notesMasterIdLst>
  <p:handoutMasterIdLst>
    <p:handoutMasterId r:id="rId36"/>
  </p:handoutMasterIdLst>
  <p:sldIdLst>
    <p:sldId id="314" r:id="rId4"/>
    <p:sldId id="257" r:id="rId5"/>
    <p:sldId id="260" r:id="rId6"/>
    <p:sldId id="263" r:id="rId7"/>
    <p:sldId id="265" r:id="rId8"/>
    <p:sldId id="267" r:id="rId9"/>
    <p:sldId id="269" r:id="rId10"/>
    <p:sldId id="287" r:id="rId11"/>
    <p:sldId id="335" r:id="rId12"/>
    <p:sldId id="336" r:id="rId13"/>
    <p:sldId id="338" r:id="rId14"/>
    <p:sldId id="339" r:id="rId15"/>
    <p:sldId id="340" r:id="rId16"/>
    <p:sldId id="341" r:id="rId17"/>
    <p:sldId id="342" r:id="rId18"/>
    <p:sldId id="344" r:id="rId19"/>
    <p:sldId id="295" r:id="rId20"/>
    <p:sldId id="311" r:id="rId21"/>
    <p:sldId id="312" r:id="rId22"/>
    <p:sldId id="34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281" r:id="rId3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29" autoAdjust="0"/>
  </p:normalViewPr>
  <p:slideViewPr>
    <p:cSldViewPr>
      <p:cViewPr>
        <p:scale>
          <a:sx n="80" d="100"/>
          <a:sy n="80" d="100"/>
        </p:scale>
        <p:origin x="-240" y="21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7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1F50A7-1620-491D-98B9-8E27695147AF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846668-A2D8-4DE8-9829-96D0215684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1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7312-6E31-408E-91CF-A457E6DDC5A4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641C9-263B-4C78-AE31-8E18D3B0E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1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3753D2-3DF9-4D23-93BE-102AD66649A5}" type="slidenum">
              <a:rPr lang="de-DE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5A4B35-9512-462C-BC5F-921DD9D90C67}" type="slidenum">
              <a:rPr lang="de-DE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FE83AE-4566-4FB8-9251-0444E471540F}" type="slidenum">
              <a:rPr lang="de-DE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DE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DD5D6E-A1AC-4E87-B2CB-A96E66B132D3}" type="slidenum">
              <a:rPr lang="de-DE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de-DE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89432F-4277-42F8-9F98-A468546EBD1D}" type="slidenum">
              <a:rPr lang="de-DE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de-DE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205288" y="2143125"/>
            <a:ext cx="4751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b="1" smtClean="0">
                <a:solidFill>
                  <a:srgbClr val="FFD624"/>
                </a:solidFill>
                <a:latin typeface="Verdana" pitchFamily="34" charset="0"/>
              </a:rPr>
              <a:t>Click to edit Master title style</a:t>
            </a:r>
            <a:endParaRPr lang="en-GB" sz="4000" b="1" smtClean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204769" y="2935086"/>
            <a:ext cx="4752528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7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53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1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4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8"/>
          <a:stretch>
            <a:fillRect/>
          </a:stretch>
        </p:blipFill>
        <p:spPr bwMode="auto">
          <a:xfrm>
            <a:off x="0" y="1143000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3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32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58288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09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871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0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895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-20638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39952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219575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55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365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0040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935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267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0"/>
          <p:cNvSpPr/>
          <p:nvPr userDrawn="1"/>
        </p:nvSpPr>
        <p:spPr>
          <a:xfrm>
            <a:off x="2700338" y="2847975"/>
            <a:ext cx="6443662" cy="302418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700">
              <a:solidFill>
                <a:srgbClr val="FFFFFF"/>
              </a:solidFill>
            </a:endParaRPr>
          </a:p>
        </p:txBody>
      </p:sp>
      <p:sp>
        <p:nvSpPr>
          <p:cNvPr id="6" name="Fußzeilenplatzhalter 11"/>
          <p:cNvSpPr txBox="1">
            <a:spLocks/>
          </p:cNvSpPr>
          <p:nvPr/>
        </p:nvSpPr>
        <p:spPr bwMode="auto">
          <a:xfrm>
            <a:off x="5818188" y="6381750"/>
            <a:ext cx="264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de-DE" sz="12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O:\Stabstelle_Oeffentlichkeitsarbeit\Öffentlichkeitsarbeit\CD\PT-DLR\PPT-Folien\Folien PT\englisch\Unbenannt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12775"/>
            <a:ext cx="4610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3284538" y="3494088"/>
            <a:ext cx="5859462" cy="1800225"/>
          </a:xfrm>
        </p:spPr>
        <p:txBody>
          <a:bodyPr anchor="t"/>
          <a:lstStyle>
            <a:lvl1pPr>
              <a:defRPr b="1" baseline="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1772" name="Rectangle 28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3276600" y="5084763"/>
            <a:ext cx="5867400" cy="7207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11188" y="6380163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23.10.2013</a:t>
            </a:r>
          </a:p>
        </p:txBody>
      </p:sp>
    </p:spTree>
    <p:extLst>
      <p:ext uri="{BB962C8B-B14F-4D97-AF65-F5344CB8AC3E}">
        <p14:creationId xmlns:p14="http://schemas.microsoft.com/office/powerpoint/2010/main" val="186007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3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Inhaltsplatzhalter 1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 baseline="0"/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23.10.2013</a:t>
            </a:r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2585-C6AA-4B31-9B34-D8361044E6A4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02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CD62-4669-41FC-B515-B65F3DA9F504}" type="datetime1">
              <a:rPr lang="de-DE">
                <a:solidFill>
                  <a:srgbClr val="FFFFFF"/>
                </a:solidFill>
              </a:rPr>
              <a:pPr>
                <a:defRPr/>
              </a:pPr>
              <a:t>08.04.2014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B9CA-E8A0-4673-9796-60E5E4D9C86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Fußzeilenplatzhalter 11"/>
          <p:cNvSpPr>
            <a:spLocks noGrp="1" noChangeAspect="1"/>
          </p:cNvSpPr>
          <p:nvPr>
            <p:ph type="ftr" sz="quarter" idx="12"/>
          </p:nvPr>
        </p:nvSpPr>
        <p:spPr>
          <a:xfrm>
            <a:off x="468313" y="333375"/>
            <a:ext cx="6119812" cy="3365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ERA.Net RUS (Plus) </a:t>
            </a:r>
          </a:p>
        </p:txBody>
      </p:sp>
    </p:spTree>
    <p:extLst>
      <p:ext uri="{BB962C8B-B14F-4D97-AF65-F5344CB8AC3E}">
        <p14:creationId xmlns:p14="http://schemas.microsoft.com/office/powerpoint/2010/main" val="497768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RANet-RUS_Plus_Logo_ohne_Head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1018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2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71A9-816B-48D8-9B22-5D5DF02B9D2B}" type="datetime1">
              <a:rPr lang="de-DE">
                <a:solidFill>
                  <a:srgbClr val="FFFFFF"/>
                </a:solidFill>
              </a:rPr>
              <a:pPr>
                <a:defRPr/>
              </a:pPr>
              <a:t>08.04.2014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20DA7-A6B8-484F-BE89-A3C7B6FE4CFB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5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92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92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A09F-ADE5-4633-B534-5BB31DFDF3D0}" type="datetime1">
              <a:rPr lang="de-DE">
                <a:solidFill>
                  <a:srgbClr val="FFFFFF"/>
                </a:solidFill>
              </a:rPr>
              <a:pPr>
                <a:defRPr/>
              </a:pPr>
              <a:t>08.04.2014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F0B1-8569-4F66-ADC3-97094AE1223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Fußzeilenplatzhalter 11"/>
          <p:cNvSpPr>
            <a:spLocks noGrp="1" noChangeAspect="1"/>
          </p:cNvSpPr>
          <p:nvPr>
            <p:ph type="ftr" sz="quarter" idx="12"/>
          </p:nvPr>
        </p:nvSpPr>
        <p:spPr>
          <a:xfrm>
            <a:off x="468313" y="333375"/>
            <a:ext cx="6119812" cy="3365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ERA.Net RUS (Plus) </a:t>
            </a:r>
          </a:p>
        </p:txBody>
      </p:sp>
    </p:spTree>
    <p:extLst>
      <p:ext uri="{BB962C8B-B14F-4D97-AF65-F5344CB8AC3E}">
        <p14:creationId xmlns:p14="http://schemas.microsoft.com/office/powerpoint/2010/main" val="31581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978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0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985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536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78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40" r:id="rId11"/>
    <p:sldLayoutId id="2147484041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700">
              <a:solidFill>
                <a:srgbClr val="FFFFFF"/>
              </a:solidFill>
            </a:endParaRPr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23.10.2013</a:t>
            </a:r>
          </a:p>
        </p:txBody>
      </p:sp>
      <p:sp>
        <p:nvSpPr>
          <p:cNvPr id="15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D695B6-C91E-4E1B-B64E-25F3737C678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10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9890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31" name="Rectangle 11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34938"/>
            <a:ext cx="20177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5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2563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1600">
          <a:solidFill>
            <a:schemeClr val="tx2"/>
          </a:solidFill>
          <a:latin typeface="+mn-lt"/>
        </a:defRPr>
      </a:lvl2pPr>
      <a:lvl3pPr marL="628650" indent="-873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2"/>
          </a:solidFill>
          <a:latin typeface="+mn-lt"/>
        </a:defRPr>
      </a:lvl3pPr>
      <a:lvl4pPr marL="895350" indent="-873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2"/>
          </a:solidFill>
          <a:latin typeface="+mn-lt"/>
        </a:defRPr>
      </a:lvl4pPr>
      <a:lvl5pPr marL="1162050" indent="-873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eranet-rus.e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3563938" y="1951038"/>
            <a:ext cx="5580062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smtClean="0"/>
              <a:t>HORIZON 2020</a:t>
            </a:r>
            <a:endParaRPr lang="en-GB" altLang="en-US" smtClean="0"/>
          </a:p>
        </p:txBody>
      </p:sp>
      <p:sp>
        <p:nvSpPr>
          <p:cNvPr id="11267" name="Content Placeholder 3"/>
          <p:cNvSpPr>
            <a:spLocks noGrp="1"/>
          </p:cNvSpPr>
          <p:nvPr>
            <p:ph idx="10"/>
          </p:nvPr>
        </p:nvSpPr>
        <p:spPr bwMode="auto">
          <a:xfrm>
            <a:off x="4787900" y="3213100"/>
            <a:ext cx="4537075" cy="187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b="0" i="1" smtClean="0"/>
              <a:t>Excellent Science</a:t>
            </a:r>
          </a:p>
          <a:p>
            <a:pPr>
              <a:spcBef>
                <a:spcPct val="0"/>
              </a:spcBef>
            </a:pPr>
            <a:r>
              <a:rPr lang="en-GB" altLang="en-US" b="0" i="1" smtClean="0"/>
              <a:t>Global Challenges</a:t>
            </a:r>
          </a:p>
          <a:p>
            <a:pPr>
              <a:spcBef>
                <a:spcPct val="0"/>
              </a:spcBef>
            </a:pPr>
            <a:r>
              <a:rPr lang="en-GB" altLang="en-US" b="0" i="1" smtClean="0"/>
              <a:t>Competitive Industries</a:t>
            </a:r>
            <a:endParaRPr lang="en-GB" altLang="en-US" smtClean="0"/>
          </a:p>
        </p:txBody>
      </p:sp>
      <p:sp>
        <p:nvSpPr>
          <p:cNvPr id="11268" name="Content Placeholder 4"/>
          <p:cNvSpPr>
            <a:spLocks noGrp="1"/>
          </p:cNvSpPr>
          <p:nvPr>
            <p:ph idx="11"/>
          </p:nvPr>
        </p:nvSpPr>
        <p:spPr bwMode="auto">
          <a:xfrm>
            <a:off x="4500563" y="5229225"/>
            <a:ext cx="44561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i="1" smtClean="0"/>
              <a:t>Open to the world!</a:t>
            </a:r>
            <a:endParaRPr lang="en-GB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19041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Horizon 2020 – </a:t>
            </a:r>
            <a:r>
              <a:rPr lang="en-GB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</a:t>
            </a:r>
            <a:r>
              <a:rPr lang="en-GB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in it for Russia</a:t>
            </a:r>
            <a:r>
              <a:rPr lang="en-GB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</a:t>
            </a:r>
            <a:endParaRPr lang="en-GB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1412777"/>
            <a:ext cx="8229057" cy="4527224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buClr>
                <a:srgbClr val="0070C0"/>
              </a:buClr>
              <a:buSzPct val="120000"/>
              <a:buFont typeface="+mj-lt"/>
              <a:buAutoNum type="arabicPeriod" startAt="4"/>
            </a:pPr>
            <a:r>
              <a:rPr lang="en-GB" dirty="0" smtClean="0"/>
              <a:t>Horizon </a:t>
            </a:r>
            <a:r>
              <a:rPr lang="en-GB" dirty="0"/>
              <a:t>2020 offers access to Europe's knowledge, access to data, access to infrastructures and access to world-leading scientific </a:t>
            </a:r>
            <a:r>
              <a:rPr lang="en-GB" dirty="0" smtClean="0"/>
              <a:t>networks</a:t>
            </a:r>
          </a:p>
          <a:p>
            <a:pPr marL="457200" lvl="0" indent="-457200">
              <a:buClr>
                <a:srgbClr val="0070C0"/>
              </a:buClr>
              <a:buSzPct val="120000"/>
              <a:buFont typeface="+mj-lt"/>
              <a:buAutoNum type="arabicPeriod" startAt="4"/>
            </a:pPr>
            <a:endParaRPr lang="en-GB" dirty="0" smtClean="0"/>
          </a:p>
          <a:p>
            <a:pPr marL="457200" lvl="0" indent="-457200">
              <a:buClr>
                <a:srgbClr val="0070C0"/>
              </a:buClr>
              <a:buSzPct val="120000"/>
              <a:buFont typeface="+mj-lt"/>
              <a:buAutoNum type="arabicPeriod" startAt="4"/>
            </a:pPr>
            <a:r>
              <a:rPr lang="en-GB" dirty="0" smtClean="0"/>
              <a:t>Participation in Horizon </a:t>
            </a:r>
            <a:r>
              <a:rPr lang="en-GB" dirty="0"/>
              <a:t>2020 </a:t>
            </a:r>
            <a:r>
              <a:rPr lang="en-GB" dirty="0" smtClean="0"/>
              <a:t>provides opportunities to </a:t>
            </a:r>
            <a:r>
              <a:rPr lang="en-GB" dirty="0"/>
              <a:t>market one's ideas, know-how and technologies </a:t>
            </a:r>
            <a:r>
              <a:rPr lang="en-GB" dirty="0" smtClean="0"/>
              <a:t>internationally </a:t>
            </a:r>
            <a:endParaRPr lang="en-GB" dirty="0"/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 startAt="4"/>
            </a:pPr>
            <a:endParaRPr lang="en-GB" dirty="0"/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 startAt="4"/>
            </a:pPr>
            <a:r>
              <a:rPr lang="en-GB" dirty="0" smtClean="0"/>
              <a:t>Russian scientists can be funded in the Marie </a:t>
            </a:r>
            <a:r>
              <a:rPr lang="en-GB" dirty="0" err="1" smtClean="0"/>
              <a:t>Sklodowska</a:t>
            </a:r>
            <a:r>
              <a:rPr lang="en-GB" dirty="0" smtClean="0"/>
              <a:t> Curie mobility programme and by the European Research Council (</a:t>
            </a:r>
            <a:r>
              <a:rPr lang="en-GB" dirty="0" err="1" smtClean="0"/>
              <a:t>ERC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4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Horizon 2020 </a:t>
            </a:r>
            <a:r>
              <a:rPr lang="fr-BE" alt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Work</a:t>
            </a:r>
            <a:r>
              <a:rPr lang="fr-BE" alt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Programme 2014-15: Open </a:t>
            </a:r>
            <a:r>
              <a:rPr lang="fr-BE" alt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opportunities</a:t>
            </a:r>
            <a:endParaRPr lang="en-GB" altLang="en-US" sz="2400" dirty="0" smtClean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1341438"/>
            <a:ext cx="8642350" cy="39592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fr-BE" sz="1800" kern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1313" y="1449388"/>
            <a:ext cx="8229600" cy="374173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600" kern="0" smtClean="0">
              <a:solidFill>
                <a:srgbClr val="0F5494"/>
              </a:solidFill>
            </a:endParaRPr>
          </a:p>
        </p:txBody>
      </p:sp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309183" y="1434101"/>
            <a:ext cx="8280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b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research calls are open for Russian project partners.</a:t>
            </a: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 first calls </a:t>
            </a:r>
            <a:r>
              <a:rPr lang="en-GB" alt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 published </a:t>
            </a: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11 December 2013.</a:t>
            </a: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Please read the </a:t>
            </a:r>
            <a:r>
              <a:rPr lang="en-GB" alt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Programmes </a:t>
            </a: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calls.</a:t>
            </a: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Please apply as project participant in a research </a:t>
            </a:r>
            <a:r>
              <a:rPr lang="en-GB" alt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consortium,</a:t>
            </a: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sz="8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 eaLnBrk="1" hangingPunct="1">
              <a:buClr>
                <a:srgbClr val="0070C0"/>
              </a:buClr>
              <a:buSzPct val="120000"/>
              <a:defRPr/>
            </a:pP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or for a mobility grant to the Marie </a:t>
            </a:r>
            <a:r>
              <a:rPr lang="en-GB" altLang="en-US" b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Skłodowska</a:t>
            </a: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-Curie </a:t>
            </a:r>
            <a:r>
              <a:rPr lang="en-GB" alt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programme,</a:t>
            </a: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sz="8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 eaLnBrk="1" hangingPunct="1">
              <a:buClr>
                <a:srgbClr val="0070C0"/>
              </a:buClr>
              <a:buSzPct val="120000"/>
              <a:defRPr/>
            </a:pPr>
            <a:r>
              <a:rPr lang="en-GB" alt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or a grant from the European Research </a:t>
            </a:r>
            <a:r>
              <a:rPr lang="en-GB" alt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Council.</a:t>
            </a: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Horizon 2020 currently open calls in the area of "Health, demographic change and wellbeing":</a:t>
            </a:r>
            <a:br>
              <a:rPr lang="en-GB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n-GB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r>
              <a:rPr lang="en-GB" dirty="0" smtClean="0"/>
              <a:t>Three calls </a:t>
            </a:r>
            <a:r>
              <a:rPr lang="en-GB" dirty="0"/>
              <a:t>on 'Personalising health and care', deadlines </a:t>
            </a:r>
          </a:p>
          <a:p>
            <a:r>
              <a:rPr lang="en-GB" dirty="0"/>
              <a:t>	15/04/2014</a:t>
            </a:r>
          </a:p>
          <a:p>
            <a:r>
              <a:rPr lang="en-GB" dirty="0"/>
              <a:t>	14/10/2014 </a:t>
            </a:r>
          </a:p>
          <a:p>
            <a:r>
              <a:rPr lang="en-GB" dirty="0"/>
              <a:t>	21/04/2015 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Two calls </a:t>
            </a:r>
            <a:r>
              <a:rPr lang="en-GB" dirty="0"/>
              <a:t>on 'Health Co-ordination activities', deadlines </a:t>
            </a:r>
          </a:p>
          <a:p>
            <a:r>
              <a:rPr lang="en-GB" dirty="0"/>
              <a:t>	15/04/2014 </a:t>
            </a:r>
          </a:p>
          <a:p>
            <a:r>
              <a:rPr lang="en-GB" dirty="0"/>
              <a:t>	21/04/2015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H2020 call for expression </a:t>
            </a:r>
            <a:r>
              <a:rPr lang="en-GB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 interest </a:t>
            </a:r>
            <a:r>
              <a:rPr lang="en-GB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experts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Join the database of independent experts for European research and innovation.</a:t>
            </a:r>
          </a:p>
          <a:p>
            <a:endParaRPr lang="en-GB" dirty="0"/>
          </a:p>
          <a:p>
            <a:r>
              <a:rPr lang="en-GB" dirty="0"/>
              <a:t>The European Commission appoints independent experts to assist with research and innovation assignments including the evaluation of proposals, monitoring of projects, and evaluation of programmes, and design of policy.</a:t>
            </a:r>
          </a:p>
          <a:p>
            <a:endParaRPr lang="en-GB" dirty="0" smtClean="0"/>
          </a:p>
          <a:p>
            <a:r>
              <a:rPr lang="en-GB" dirty="0"/>
              <a:t>Register online at: </a:t>
            </a:r>
            <a:r>
              <a:rPr lang="en-GB" u="sng" dirty="0">
                <a:solidFill>
                  <a:srgbClr val="0F5494"/>
                </a:solidFill>
              </a:rPr>
              <a:t>http://ec.europa.eu/research/participants/portal/desktop/en/experts/index.html</a:t>
            </a:r>
          </a:p>
        </p:txBody>
      </p:sp>
    </p:spTree>
    <p:extLst>
      <p:ext uri="{BB962C8B-B14F-4D97-AF65-F5344CB8AC3E}">
        <p14:creationId xmlns:p14="http://schemas.microsoft.com/office/powerpoint/2010/main" val="6660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057" cy="504056"/>
          </a:xfrm>
        </p:spPr>
        <p:txBody>
          <a:bodyPr/>
          <a:lstStyle/>
          <a:p>
            <a:r>
              <a:rPr lang="en-GB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Useful </a:t>
            </a:r>
            <a:r>
              <a:rPr lang="en-GB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newsletters</a:t>
            </a:r>
            <a:endParaRPr lang="en-GB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671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S&amp;T Gate </a:t>
            </a:r>
            <a:r>
              <a:rPr lang="en-GB" dirty="0" smtClean="0"/>
              <a:t>RUS.EU Newsletter: </a:t>
            </a:r>
          </a:p>
          <a:p>
            <a:pPr marL="0" lvl="2" indent="0"/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u="sng" dirty="0" smtClean="0">
                <a:solidFill>
                  <a:srgbClr val="002060"/>
                </a:solidFill>
              </a:rPr>
              <a:t>http://www.st-gaterus.eu/en/543.php</a:t>
            </a:r>
            <a:r>
              <a:rPr lang="en-GB" dirty="0" smtClean="0"/>
              <a:t>  </a:t>
            </a:r>
          </a:p>
          <a:p>
            <a:pPr marL="0" lvl="2" indent="0"/>
            <a:endParaRPr lang="en-GB" sz="8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Russian NCP </a:t>
            </a:r>
            <a:r>
              <a:rPr lang="en-GB" dirty="0" smtClean="0">
                <a:solidFill>
                  <a:srgbClr val="0070C0"/>
                </a:solidFill>
              </a:rPr>
              <a:t>"Biotechnology" </a:t>
            </a:r>
            <a:r>
              <a:rPr lang="en-GB" dirty="0">
                <a:solidFill>
                  <a:srgbClr val="0070C0"/>
                </a:solidFill>
              </a:rPr>
              <a:t>Newsletter:</a:t>
            </a:r>
          </a:p>
          <a:p>
            <a:pPr marL="0" lvl="2" indent="0"/>
            <a:r>
              <a:rPr lang="en-GB" dirty="0" smtClean="0"/>
              <a:t>    </a:t>
            </a:r>
            <a:r>
              <a:rPr lang="en-GB" u="sng" dirty="0" smtClean="0">
                <a:solidFill>
                  <a:srgbClr val="002060"/>
                </a:solidFill>
              </a:rPr>
              <a:t>http</a:t>
            </a:r>
            <a:r>
              <a:rPr lang="en-GB" u="sng" dirty="0">
                <a:solidFill>
                  <a:srgbClr val="002060"/>
                </a:solidFill>
              </a:rPr>
              <a:t>://</a:t>
            </a:r>
            <a:r>
              <a:rPr lang="en-GB" u="sng" dirty="0" smtClean="0">
                <a:solidFill>
                  <a:srgbClr val="002060"/>
                </a:solidFill>
              </a:rPr>
              <a:t>fp7-bio.ru/biotech/infoletters/</a:t>
            </a:r>
            <a:r>
              <a:rPr lang="en-GB" dirty="0" smtClean="0"/>
              <a:t> </a:t>
            </a:r>
          </a:p>
          <a:p>
            <a:pPr marL="0" lvl="2" indent="0"/>
            <a:endParaRPr lang="en-GB" sz="8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Russian NCP "Research Infrastructures" Newsletter:</a:t>
            </a:r>
          </a:p>
          <a:p>
            <a:pPr marL="0" lvl="2" indent="0"/>
            <a:r>
              <a:rPr lang="en-GB" dirty="0" smtClean="0"/>
              <a:t>    </a:t>
            </a:r>
            <a:r>
              <a:rPr lang="en-GB" u="sng" dirty="0">
                <a:solidFill>
                  <a:srgbClr val="002060"/>
                </a:solidFill>
              </a:rPr>
              <a:t>http</a:t>
            </a:r>
            <a:r>
              <a:rPr lang="en-GB" u="sng" dirty="0" smtClean="0">
                <a:solidFill>
                  <a:srgbClr val="002060"/>
                </a:solidFill>
              </a:rPr>
              <a:t>://</a:t>
            </a:r>
            <a:r>
              <a:rPr lang="en-GB" u="sng" dirty="0">
                <a:solidFill>
                  <a:srgbClr val="002060"/>
                </a:solidFill>
              </a:rPr>
              <a:t>fp7-infra.misis.ru/newsletters</a:t>
            </a:r>
            <a:r>
              <a:rPr lang="en-GB" u="sng" dirty="0" smtClean="0">
                <a:solidFill>
                  <a:srgbClr val="002060"/>
                </a:solidFill>
              </a:rPr>
              <a:t>/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rgbClr val="0070C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Russian </a:t>
            </a:r>
            <a:r>
              <a:rPr lang="en-GB" dirty="0">
                <a:solidFill>
                  <a:srgbClr val="0070C0"/>
                </a:solidFill>
              </a:rPr>
              <a:t>NCP "Mobility" Newsletter:</a:t>
            </a:r>
          </a:p>
          <a:p>
            <a:pPr marL="0" lvl="2" indent="0"/>
            <a:r>
              <a:rPr lang="en-GB" dirty="0" smtClean="0">
                <a:solidFill>
                  <a:srgbClr val="002060"/>
                </a:solidFill>
              </a:rPr>
              <a:t>    </a:t>
            </a:r>
            <a:r>
              <a:rPr lang="en-GB" u="sng" dirty="0" smtClean="0">
                <a:solidFill>
                  <a:srgbClr val="002060"/>
                </a:solidFill>
              </a:rPr>
              <a:t>http</a:t>
            </a:r>
            <a:r>
              <a:rPr lang="en-GB" u="sng" dirty="0">
                <a:solidFill>
                  <a:srgbClr val="002060"/>
                </a:solidFill>
              </a:rPr>
              <a:t>://</a:t>
            </a:r>
            <a:r>
              <a:rPr lang="en-GB" u="sng" dirty="0" smtClean="0">
                <a:solidFill>
                  <a:srgbClr val="002060"/>
                </a:solidFill>
              </a:rPr>
              <a:t>fp7.hse.ru/mobility/bull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rgbClr val="0070C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Voronezh </a:t>
            </a:r>
            <a:r>
              <a:rPr lang="en-GB" dirty="0">
                <a:solidFill>
                  <a:srgbClr val="0070C0"/>
                </a:solidFill>
              </a:rPr>
              <a:t>Regional Information </a:t>
            </a:r>
            <a:r>
              <a:rPr lang="en-GB" dirty="0" smtClean="0">
                <a:solidFill>
                  <a:srgbClr val="0070C0"/>
                </a:solidFill>
              </a:rPr>
              <a:t>Centre for </a:t>
            </a:r>
            <a:r>
              <a:rPr lang="en-GB" dirty="0">
                <a:solidFill>
                  <a:srgbClr val="0070C0"/>
                </a:solidFill>
              </a:rPr>
              <a:t>Scientific and Technological Cooperation with EU</a:t>
            </a:r>
          </a:p>
          <a:p>
            <a:pPr marL="0" lvl="2" indent="0"/>
            <a:r>
              <a:rPr lang="en-GB" dirty="0" smtClean="0">
                <a:solidFill>
                  <a:srgbClr val="002060"/>
                </a:solidFill>
              </a:rPr>
              <a:t>    </a:t>
            </a:r>
            <a:r>
              <a:rPr lang="en-GB" u="sng" dirty="0" smtClean="0">
                <a:solidFill>
                  <a:srgbClr val="002060"/>
                </a:solidFill>
              </a:rPr>
              <a:t>http</a:t>
            </a:r>
            <a:r>
              <a:rPr lang="en-GB" u="sng" dirty="0">
                <a:solidFill>
                  <a:srgbClr val="002060"/>
                </a:solidFill>
              </a:rPr>
              <a:t>://www.ric.vsu.ru/ru/news/information_bulletin</a:t>
            </a:r>
          </a:p>
        </p:txBody>
      </p:sp>
    </p:spTree>
    <p:extLst>
      <p:ext uri="{BB962C8B-B14F-4D97-AF65-F5344CB8AC3E}">
        <p14:creationId xmlns:p14="http://schemas.microsoft.com/office/powerpoint/2010/main" val="27456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648072"/>
          </a:xfrm>
        </p:spPr>
        <p:txBody>
          <a:bodyPr/>
          <a:lstStyle/>
          <a:p>
            <a:r>
              <a:rPr lang="en-GB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057" cy="43403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Horizon 2020 </a:t>
            </a:r>
            <a:r>
              <a:rPr lang="en-GB" dirty="0"/>
              <a:t>official webpage: </a:t>
            </a:r>
            <a:r>
              <a:rPr lang="en-GB" u="sng" dirty="0">
                <a:solidFill>
                  <a:srgbClr val="002060"/>
                </a:solidFill>
              </a:rPr>
              <a:t>http://ec.europa.eu/programmes/horizon2020/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Participant </a:t>
            </a:r>
            <a:r>
              <a:rPr lang="en-GB" dirty="0"/>
              <a:t>Portal: </a:t>
            </a:r>
            <a:r>
              <a:rPr lang="en-GB" u="sng" dirty="0">
                <a:solidFill>
                  <a:srgbClr val="002060"/>
                </a:solidFill>
              </a:rPr>
              <a:t>http://ec.europa.eu/research/participants/portal/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European Commission – Research &amp; Innovation: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u="sng" dirty="0">
                <a:solidFill>
                  <a:srgbClr val="002060"/>
                </a:solidFill>
              </a:rPr>
              <a:t>http://ec.europa.eu/research/index.cfm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Delegation of the European Union to the Russian Federation:</a:t>
            </a:r>
          </a:p>
          <a:p>
            <a:r>
              <a:rPr lang="en-GB" dirty="0">
                <a:solidFill>
                  <a:srgbClr val="002060"/>
                </a:solidFill>
              </a:rPr>
              <a:t>    </a:t>
            </a:r>
            <a:r>
              <a:rPr lang="en-GB" u="sng" dirty="0">
                <a:solidFill>
                  <a:srgbClr val="002060"/>
                </a:solidFill>
              </a:rPr>
              <a:t>http://www.EUinRussia.ru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EU-Russia </a:t>
            </a:r>
            <a:r>
              <a:rPr lang="en-GB" dirty="0"/>
              <a:t>Year of Science 2014: </a:t>
            </a:r>
          </a:p>
          <a:p>
            <a:r>
              <a:rPr lang="en-GB" dirty="0" smtClean="0"/>
              <a:t>    </a:t>
            </a:r>
            <a:r>
              <a:rPr lang="en-GB" u="sng" dirty="0">
                <a:solidFill>
                  <a:srgbClr val="002060"/>
                </a:solidFill>
              </a:rPr>
              <a:t>http://eu-russia-yearofscience.eu  </a:t>
            </a:r>
          </a:p>
          <a:p>
            <a:r>
              <a:rPr lang="en-GB" dirty="0">
                <a:solidFill>
                  <a:srgbClr val="002060"/>
                </a:solidFill>
              </a:rPr>
              <a:t>    </a:t>
            </a:r>
            <a:r>
              <a:rPr lang="en-GB" u="sng" dirty="0">
                <a:solidFill>
                  <a:srgbClr val="002060"/>
                </a:solidFill>
              </a:rPr>
              <a:t>http://godnauki-rossiya-ec.ru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9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				Gate2RuBIN project</a:t>
            </a:r>
            <a:endParaRPr lang="en-GB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1569343" cy="1102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057" cy="4743248"/>
          </a:xfrm>
        </p:spPr>
        <p:txBody>
          <a:bodyPr/>
          <a:lstStyle/>
          <a:p>
            <a:r>
              <a:rPr lang="en-GB" sz="1800" dirty="0"/>
              <a:t>The “Gate to Russian Business and Innovation Networks”  project is aimed to assist to the development of business and technological co-operation between SMEs and R&amp;D </a:t>
            </a:r>
            <a:r>
              <a:rPr lang="en-GB" sz="1800" dirty="0" smtClean="0"/>
              <a:t>organisations </a:t>
            </a:r>
            <a:r>
              <a:rPr lang="en-GB" sz="1800" dirty="0"/>
              <a:t>of Russia and European Union, contributing to their competitiveness capacities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r>
              <a:rPr lang="en-GB" sz="1800" dirty="0" smtClean="0"/>
              <a:t>The project consortium operates the Enterprise Europe Network Correspondence Centre in Russia.</a:t>
            </a:r>
          </a:p>
          <a:p>
            <a:endParaRPr lang="en-GB" sz="1800" dirty="0"/>
          </a:p>
          <a:p>
            <a:r>
              <a:rPr lang="en-GB" sz="1800" dirty="0" smtClean="0"/>
              <a:t>The project provides 3 types of services: </a:t>
            </a:r>
            <a:endParaRPr lang="en-GB" sz="1800" dirty="0"/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Information</a:t>
            </a:r>
            <a:r>
              <a:rPr lang="en-GB" sz="1800" dirty="0"/>
              <a:t>, feedback, business co-operation and </a:t>
            </a:r>
            <a:r>
              <a:rPr lang="en-GB" sz="1800" dirty="0" smtClean="0"/>
              <a:t>internationalisation</a:t>
            </a:r>
            <a:r>
              <a:rPr lang="en-GB" sz="1800" dirty="0"/>
              <a:t>; </a:t>
            </a:r>
            <a:endParaRPr lang="en-GB" sz="1800" dirty="0" smtClean="0"/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Innovation</a:t>
            </a:r>
            <a:r>
              <a:rPr lang="en-GB" sz="1800" dirty="0"/>
              <a:t>, technology and knowledge transfer; </a:t>
            </a:r>
            <a:endParaRPr lang="en-GB" sz="1800" dirty="0" smtClean="0"/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Encouraging </a:t>
            </a:r>
            <a:r>
              <a:rPr lang="en-GB" sz="1800" dirty="0"/>
              <a:t>the participation of SMEs in the </a:t>
            </a:r>
            <a:r>
              <a:rPr lang="en-GB" sz="1800" dirty="0" smtClean="0"/>
              <a:t>EU's </a:t>
            </a:r>
            <a:r>
              <a:rPr lang="en-GB" sz="1800" dirty="0"/>
              <a:t>Framework </a:t>
            </a:r>
            <a:r>
              <a:rPr lang="en-GB" sz="1800" dirty="0" smtClean="0"/>
              <a:t>Programme.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dirty="0"/>
              <a:t>Link: </a:t>
            </a:r>
            <a:r>
              <a:rPr lang="en-GB" sz="1800" u="sng" dirty="0">
                <a:solidFill>
                  <a:srgbClr val="0F5494"/>
                </a:solidFill>
              </a:rPr>
              <a:t>http://</a:t>
            </a:r>
            <a:r>
              <a:rPr lang="en-GB" sz="1800" u="sng" dirty="0" smtClean="0">
                <a:solidFill>
                  <a:srgbClr val="0F5494"/>
                </a:solidFill>
              </a:rPr>
              <a:t>www.gate2rubin.ru/    </a:t>
            </a:r>
            <a:endParaRPr lang="en-GB" sz="1800" u="sng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II. Participation </a:t>
            </a:r>
            <a:r>
              <a:rPr lang="fr-BE" alt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 FP7: key figures </a:t>
            </a:r>
            <a:r>
              <a:rPr lang="fr-BE" alt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(*)</a:t>
            </a:r>
            <a:endParaRPr lang="en-GB" altLang="en-US" sz="2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1341438"/>
            <a:ext cx="8642350" cy="39592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fr-BE" sz="1800" kern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9250" y="1844675"/>
            <a:ext cx="5975350" cy="33607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endParaRPr lang="en-GB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FP7 Collaboration Projects: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298</a:t>
            </a:r>
          </a:p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Russian Participations: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486</a:t>
            </a:r>
          </a:p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Contribution: 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66,460,461 €</a:t>
            </a:r>
          </a:p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Applicants Success Rate: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22.85%</a:t>
            </a:r>
          </a:p>
          <a:p>
            <a:pPr algn="ctr" eaLnBrk="0" hangingPunct="0">
              <a:spcBef>
                <a:spcPct val="40000"/>
              </a:spcBef>
              <a:spcAft>
                <a:spcPct val="40000"/>
              </a:spcAft>
              <a:buClr>
                <a:schemeClr val="tx1"/>
              </a:buClr>
              <a:defRPr/>
            </a:pPr>
            <a:endParaRPr lang="en-GB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875" y="1268413"/>
            <a:ext cx="3887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RUSSIAN FEDERATION</a:t>
            </a:r>
            <a:endParaRPr lang="en-GB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539750" y="5516562"/>
            <a:ext cx="46083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altLang="en-US" sz="1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(*) </a:t>
            </a:r>
            <a:r>
              <a:rPr lang="fr-BE" altLang="en-US" sz="12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Excluding</a:t>
            </a:r>
            <a:r>
              <a:rPr lang="fr-BE" altLang="en-US" sz="1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People and </a:t>
            </a:r>
            <a:r>
              <a:rPr lang="fr-BE" altLang="en-US" sz="1200" dirty="0" err="1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Ideas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Specific</a:t>
            </a:r>
            <a:r>
              <a:rPr lang="fr-BE" altLang="en-US" sz="1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Programmes</a:t>
            </a:r>
            <a:endParaRPr lang="en-GB" altLang="en-US" sz="1200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Participation in FP7: key figures (2)*</a:t>
            </a:r>
            <a:endParaRPr lang="en-GB" alt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9750" y="5949950"/>
            <a:ext cx="44642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*</a:t>
            </a:r>
            <a:r>
              <a:rPr lang="fr-BE" altLang="en-US" sz="1200" dirty="0" err="1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Excluding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People and </a:t>
            </a:r>
            <a:r>
              <a:rPr lang="fr-BE" altLang="en-US" sz="1200" dirty="0" err="1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Ideas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Specific</a:t>
            </a:r>
            <a:r>
              <a:rPr lang="fr-BE" altLang="en-US" sz="1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Programmes</a:t>
            </a:r>
            <a:endParaRPr lang="en-GB" altLang="en-US" sz="1200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85863"/>
            <a:ext cx="7370762" cy="459263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6406" y="332656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Participation in FP7: key figures (3)*</a:t>
            </a:r>
            <a:endParaRPr lang="en-GB" alt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39750" y="5878512"/>
            <a:ext cx="46083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*</a:t>
            </a:r>
            <a:r>
              <a:rPr lang="fr-BE" altLang="en-US" sz="1200" dirty="0" err="1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Excluding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People and </a:t>
            </a:r>
            <a:r>
              <a:rPr lang="fr-BE" altLang="en-US" sz="1200" dirty="0" err="1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Ideas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Specific</a:t>
            </a:r>
            <a:r>
              <a:rPr lang="fr-BE" altLang="en-US" sz="1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fr-BE" altLang="en-US" sz="12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Programmes</a:t>
            </a:r>
            <a:endParaRPr lang="en-GB" altLang="en-US" sz="1200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" y="1052513"/>
            <a:ext cx="7377113" cy="45910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620838"/>
            <a:ext cx="8228012" cy="38963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altLang="en-US" sz="2400" b="1" dirty="0" smtClean="0"/>
              <a:t>The EU 's Horizon 2020 programme and international cooperation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Arial" charset="0"/>
              <a:buAutoNum type="arabicPeriod"/>
            </a:pPr>
            <a:endParaRPr lang="en-GB" altLang="en-US" sz="2400" b="1" dirty="0"/>
          </a:p>
          <a:p>
            <a:pPr marL="457200" indent="-457200">
              <a:spcBef>
                <a:spcPct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altLang="en-US" sz="2400" b="1" dirty="0" smtClean="0"/>
              <a:t>Cooperation with Russia in </a:t>
            </a:r>
            <a:r>
              <a:rPr lang="en-GB" altLang="en-US" sz="2400" b="1" dirty="0"/>
              <a:t>FP7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Arial" charset="0"/>
              <a:buAutoNum type="arabicPeriod"/>
            </a:pPr>
            <a:endParaRPr lang="en-GB" altLang="en-US" sz="2400" b="1" dirty="0"/>
          </a:p>
          <a:p>
            <a:pPr marL="457200" indent="-457200">
              <a:spcBef>
                <a:spcPct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altLang="en-US" sz="2400" b="1" dirty="0" smtClean="0"/>
              <a:t>ERA-</a:t>
            </a:r>
            <a:r>
              <a:rPr lang="en-GB" altLang="en-US" sz="2400" b="1" dirty="0" err="1" smtClean="0"/>
              <a:t>Net.RUS</a:t>
            </a:r>
            <a:r>
              <a:rPr lang="en-GB" altLang="en-US" sz="2400" b="1" dirty="0" smtClean="0"/>
              <a:t> Plus: Open and upcoming calls</a:t>
            </a:r>
            <a:endParaRPr lang="en-GB" altLang="en-US" sz="2400" b="1" dirty="0"/>
          </a:p>
          <a:p>
            <a:pPr>
              <a:spcBef>
                <a:spcPct val="0"/>
              </a:spcBef>
              <a:buClr>
                <a:srgbClr val="C00000"/>
              </a:buClr>
              <a:buFont typeface="Arial" charset="0"/>
              <a:buAutoNum type="arabicPeriod"/>
            </a:pPr>
            <a:endParaRPr lang="en-GB" altLang="en-US" sz="2400" b="1" dirty="0" smtClean="0">
              <a:solidFill>
                <a:srgbClr val="00B0F0"/>
              </a:solidFill>
            </a:endParaRPr>
          </a:p>
        </p:txBody>
      </p:sp>
      <p:sp>
        <p:nvSpPr>
          <p:cNvPr id="1331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36295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Structure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Participation in FP7: </a:t>
            </a:r>
            <a:r>
              <a:rPr lang="fr-BE" altLang="en-US" sz="28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success</a:t>
            </a:r>
            <a:r>
              <a:rPr lang="fr-BE" alt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stories</a:t>
            </a:r>
            <a:endParaRPr lang="en-GB" alt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1313" y="1449388"/>
            <a:ext cx="8229600" cy="374173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2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1600" kern="0" smtClean="0">
              <a:solidFill>
                <a:srgbClr val="0F5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" y="1119188"/>
            <a:ext cx="8928100" cy="490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OPENAIR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Optimisation for low Environmental Noise impact </a:t>
            </a:r>
            <a:r>
              <a:rPr lang="en-GB" sz="16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AIRcraft</a:t>
            </a:r>
            <a:endParaRPr lang="en-GB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Coordinator: 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SNECMA SA (France)</a:t>
            </a:r>
          </a:p>
          <a:p>
            <a:pPr lvl="1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Russian Partners: </a:t>
            </a:r>
          </a:p>
          <a:p>
            <a:pPr marL="1200150" lvl="2" indent="-285750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Institute for High Temperatures – RAS</a:t>
            </a:r>
          </a:p>
          <a:p>
            <a:pPr marL="1200150" lvl="2" indent="-285750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Andreyev Acoustics Institute</a:t>
            </a:r>
          </a:p>
          <a:p>
            <a:pPr marL="1200150" lvl="2" indent="-285750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Central </a:t>
            </a:r>
            <a:r>
              <a:rPr lang="en-GB" sz="1300" b="1" dirty="0" err="1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Aerohydrodynamic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Institute named after </a:t>
            </a:r>
            <a:r>
              <a:rPr lang="en-GB" sz="1300" b="1" dirty="0" err="1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N.E. Zhukovsky</a:t>
            </a:r>
          </a:p>
          <a:p>
            <a:pPr lvl="1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Project EU Contribution:  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€ 18,273,829</a:t>
            </a:r>
          </a:p>
          <a:p>
            <a:pPr lvl="1">
              <a:lnSpc>
                <a:spcPct val="150000"/>
              </a:lnSpc>
              <a:buClr>
                <a:srgbClr val="808080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Research Field: 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Aerospace Technology – Environmental Protection</a:t>
            </a:r>
          </a:p>
          <a:p>
            <a:pPr lvl="1">
              <a:defRPr/>
            </a:pPr>
            <a:endParaRPr lang="en-GB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defRPr/>
            </a:pPr>
            <a:endParaRPr lang="en-GB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DIABIMMUNE 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Pathogenesis of type 1 Diabetes – Testing the hygiene hypothesis</a:t>
            </a:r>
          </a:p>
          <a:p>
            <a:pPr lvl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Coordinator: </a:t>
            </a:r>
            <a:r>
              <a:rPr lang="en-GB" sz="1300" b="1" dirty="0" err="1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Helsingin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300" b="1" dirty="0" err="1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Yliopisto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(Finland)</a:t>
            </a:r>
          </a:p>
          <a:p>
            <a:pPr lvl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ü"/>
              <a:defRPr/>
            </a:pP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Russian Partners:</a:t>
            </a:r>
          </a:p>
          <a:p>
            <a:pPr marL="1200150" lvl="2" indent="-285750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Ministry of Health &amp; Social Development (Karelian Republic of the Russian Fed.)</a:t>
            </a:r>
          </a:p>
          <a:p>
            <a:pPr marL="1200150" lvl="2" indent="-285750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Petrozavodsk State University</a:t>
            </a:r>
          </a:p>
          <a:p>
            <a:pPr lvl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ü"/>
              <a:defRPr/>
            </a:pP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Project EU Contribution: 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€ 5,999,900</a:t>
            </a:r>
          </a:p>
          <a:p>
            <a:pPr lvl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ü"/>
              <a:defRPr/>
            </a:pPr>
            <a:r>
              <a:rPr lang="en-GB" sz="1300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Research Field: </a:t>
            </a:r>
            <a:r>
              <a:rPr lang="en-GB" sz="1300" b="1" dirty="0">
                <a:solidFill>
                  <a:srgbClr val="808080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Biotechnology – Life Sciences – Medicine - Health</a:t>
            </a:r>
          </a:p>
        </p:txBody>
      </p:sp>
    </p:spTree>
    <p:extLst>
      <p:ext uri="{BB962C8B-B14F-4D97-AF65-F5344CB8AC3E}">
        <p14:creationId xmlns:p14="http://schemas.microsoft.com/office/powerpoint/2010/main" val="28394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rgbClr val="0F5494"/>
                </a:solidFill>
              </a:rPr>
              <a:t>III. </a:t>
            </a:r>
            <a:r>
              <a:rPr lang="en-GB" altLang="en-US" b="1" dirty="0" err="1" smtClean="0">
                <a:solidFill>
                  <a:srgbClr val="0F5494"/>
                </a:solidFill>
              </a:rPr>
              <a:t>ERA.Net</a:t>
            </a:r>
            <a:r>
              <a:rPr lang="en-GB" altLang="en-US" b="1" dirty="0" smtClean="0">
                <a:solidFill>
                  <a:srgbClr val="0F5494"/>
                </a:solidFill>
              </a:rPr>
              <a:t> </a:t>
            </a:r>
            <a:r>
              <a:rPr lang="en-GB" altLang="en-US" b="1" dirty="0" err="1" smtClean="0">
                <a:solidFill>
                  <a:srgbClr val="0F5494"/>
                </a:solidFill>
              </a:rPr>
              <a:t>RUS</a:t>
            </a:r>
            <a:r>
              <a:rPr lang="en-GB" altLang="en-US" b="1" dirty="0" smtClean="0">
                <a:solidFill>
                  <a:srgbClr val="0F5494"/>
                </a:solidFill>
              </a:rPr>
              <a:t> Plus initiative (2013-2018)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6C1EA5-D26C-4936-B538-076C7164187C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60851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410AA0-6919-4652-89DB-22D769428657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9750" y="3571875"/>
            <a:ext cx="5616575" cy="22336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ERA.Net RUS Plus</a:t>
            </a:r>
          </a:p>
        </p:txBody>
      </p:sp>
      <p:sp>
        <p:nvSpPr>
          <p:cNvPr id="22533" name="AutoShape 3"/>
          <p:cNvSpPr>
            <a:spLocks noChangeArrowheads="1"/>
          </p:cNvSpPr>
          <p:nvPr/>
        </p:nvSpPr>
        <p:spPr bwMode="auto">
          <a:xfrm>
            <a:off x="539750" y="2132013"/>
            <a:ext cx="2235200" cy="1225550"/>
          </a:xfrm>
          <a:prstGeom prst="flowChartAlternateProcess">
            <a:avLst/>
          </a:prstGeom>
          <a:solidFill>
            <a:srgbClr val="FFB3B3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GB" altLang="en-US" sz="1700" b="1" smtClean="0">
              <a:solidFill>
                <a:srgbClr val="000000"/>
              </a:solidFill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611188" y="3671888"/>
            <a:ext cx="56165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 smtClean="0">
                <a:solidFill>
                  <a:srgbClr val="000000"/>
                </a:solidFill>
              </a:rPr>
              <a:t>Duration</a:t>
            </a:r>
            <a:r>
              <a:rPr lang="en-GB" altLang="en-US" sz="1800" smtClean="0">
                <a:solidFill>
                  <a:srgbClr val="000000"/>
                </a:solidFill>
              </a:rPr>
              <a:t>:	November 2013 – October 2018</a:t>
            </a:r>
          </a:p>
          <a:p>
            <a:pPr eaLnBrk="1" hangingPunct="1">
              <a:spcBef>
                <a:spcPct val="0"/>
              </a:spcBef>
            </a:pPr>
            <a:endParaRPr lang="en-GB" altLang="en-US" sz="12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smtClean="0">
                <a:solidFill>
                  <a:srgbClr val="000000"/>
                </a:solidFill>
              </a:rPr>
              <a:t>Partners</a:t>
            </a:r>
            <a:r>
              <a:rPr lang="en-GB" altLang="en-US" sz="1800" smtClean="0">
                <a:solidFill>
                  <a:srgbClr val="000000"/>
                </a:solidFill>
              </a:rPr>
              <a:t>:	27 from 15 countries (currently)</a:t>
            </a:r>
          </a:p>
          <a:p>
            <a:pPr eaLnBrk="1" hangingPunct="1">
              <a:spcBef>
                <a:spcPct val="0"/>
              </a:spcBef>
            </a:pPr>
            <a:endParaRPr lang="en-GB" altLang="en-US" sz="12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smtClean="0">
                <a:solidFill>
                  <a:srgbClr val="000000"/>
                </a:solidFill>
              </a:rPr>
              <a:t>Joint Calls</a:t>
            </a:r>
            <a:r>
              <a:rPr lang="en-GB" altLang="en-US" sz="1800" smtClean="0">
                <a:solidFill>
                  <a:srgbClr val="000000"/>
                </a:solidFill>
              </a:rPr>
              <a:t>:	1x Innovation, 1x S&amp;T</a:t>
            </a:r>
          </a:p>
          <a:p>
            <a:pPr eaLnBrk="1" hangingPunct="1">
              <a:spcBef>
                <a:spcPct val="0"/>
              </a:spcBef>
            </a:pPr>
            <a:endParaRPr lang="en-GB" altLang="en-US" sz="12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smtClean="0">
                <a:solidFill>
                  <a:srgbClr val="000000"/>
                </a:solidFill>
              </a:rPr>
              <a:t>Indicative	</a:t>
            </a:r>
            <a:r>
              <a:rPr lang="en-GB" altLang="en-US" sz="1800" smtClean="0">
                <a:solidFill>
                  <a:srgbClr val="000000"/>
                </a:solidFill>
              </a:rPr>
              <a:t>up to 25 Mio. €</a:t>
            </a:r>
            <a:endParaRPr lang="en-GB" altLang="en-US" sz="1800" b="1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smtClean="0">
                <a:solidFill>
                  <a:srgbClr val="000000"/>
                </a:solidFill>
              </a:rPr>
              <a:t>Call Budget</a:t>
            </a:r>
            <a:r>
              <a:rPr lang="en-GB" altLang="en-US" sz="1800" smtClean="0">
                <a:solidFill>
                  <a:srgbClr val="000000"/>
                </a:solidFill>
              </a:rPr>
              <a:t>:	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11188" y="2133600"/>
            <a:ext cx="21637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smtClean="0">
                <a:solidFill>
                  <a:srgbClr val="000000"/>
                </a:solidFill>
              </a:rPr>
              <a:t>Joint funding mechanism and coordinated programs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228725"/>
            <a:ext cx="41433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7" name="Textfeld 1"/>
          <p:cNvSpPr txBox="1">
            <a:spLocks noChangeArrowheads="1"/>
          </p:cNvSpPr>
          <p:nvPr/>
        </p:nvSpPr>
        <p:spPr bwMode="auto">
          <a:xfrm>
            <a:off x="6296025" y="3465513"/>
            <a:ext cx="2663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1400" smtClean="0">
                <a:solidFill>
                  <a:srgbClr val="000000"/>
                </a:solidFill>
              </a:rPr>
              <a:t>Kick-off meeting at MON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 sz="1400" smtClean="0">
                <a:solidFill>
                  <a:srgbClr val="000000"/>
                </a:solidFill>
              </a:rPr>
              <a:t>27 November 2013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 sz="1400" smtClean="0">
                <a:solidFill>
                  <a:srgbClr val="000000"/>
                </a:solidFill>
              </a:rPr>
              <a:t>Moscow</a:t>
            </a:r>
          </a:p>
        </p:txBody>
      </p:sp>
    </p:spTree>
    <p:extLst>
      <p:ext uri="{BB962C8B-B14F-4D97-AF65-F5344CB8AC3E}">
        <p14:creationId xmlns:p14="http://schemas.microsoft.com/office/powerpoint/2010/main" val="2130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57200" y="989013"/>
            <a:ext cx="8229600" cy="784225"/>
          </a:xfrm>
        </p:spPr>
        <p:txBody>
          <a:bodyPr/>
          <a:lstStyle/>
          <a:p>
            <a:r>
              <a:rPr lang="de-DE" altLang="en-US" smtClean="0"/>
              <a:t>Partners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424863" cy="4283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GB" altLang="zh-CN" sz="1400" u="sng" dirty="0" smtClean="0">
                <a:solidFill>
                  <a:schemeClr val="tx1"/>
                </a:solidFill>
                <a:ea typeface="SimSun" pitchFamily="2" charset="-122"/>
              </a:rPr>
              <a:t>Facilitators:</a:t>
            </a:r>
            <a:r>
              <a:rPr lang="en-GB" altLang="zh-CN" sz="14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GB" altLang="zh-CN" sz="1400" dirty="0" smtClean="0">
                <a:solidFill>
                  <a:schemeClr val="tx1"/>
                </a:solidFill>
                <a:ea typeface="SimSun" pitchFamily="2" charset="-122"/>
              </a:rPr>
            </a:br>
            <a:endParaRPr lang="en-GB" altLang="zh-CN" sz="1400" dirty="0" smtClean="0">
              <a:solidFill>
                <a:schemeClr val="tx1"/>
              </a:solidFill>
              <a:ea typeface="SimSun" pitchFamily="2" charset="-122"/>
            </a:endParaRP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dirty="0" smtClean="0">
                <a:solidFill>
                  <a:schemeClr val="tx1"/>
                </a:solidFill>
                <a:ea typeface="SimSun" pitchFamily="2" charset="-122"/>
              </a:rPr>
              <a:t>German Aerospace Center, Project Management Agency, DLR (Germany)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dirty="0" smtClean="0">
                <a:solidFill>
                  <a:schemeClr val="tx1"/>
                </a:solidFill>
                <a:ea typeface="SimSun" pitchFamily="2" charset="-122"/>
              </a:rPr>
              <a:t>National </a:t>
            </a:r>
            <a:r>
              <a:rPr lang="en-GB" altLang="zh-CN" sz="1400" dirty="0">
                <a:solidFill>
                  <a:schemeClr val="tx1"/>
                </a:solidFill>
                <a:ea typeface="SimSun" pitchFamily="2" charset="-122"/>
              </a:rPr>
              <a:t>Centre for Scientific Research, CNRS (France</a:t>
            </a:r>
            <a:r>
              <a:rPr lang="en-GB" altLang="zh-CN" sz="1400" dirty="0" smtClean="0">
                <a:solidFill>
                  <a:schemeClr val="tx1"/>
                </a:solidFill>
                <a:ea typeface="SimSun" pitchFamily="2" charset="-122"/>
              </a:rPr>
              <a:t>)</a:t>
            </a:r>
          </a:p>
          <a:p>
            <a:pPr marL="304800" indent="-304800" eaLnBrk="1" hangingPunct="1">
              <a:lnSpc>
                <a:spcPct val="80000"/>
              </a:lnSpc>
              <a:defRPr/>
            </a:pPr>
            <a:r>
              <a:rPr lang="en-US" sz="1400" dirty="0">
                <a:solidFill>
                  <a:schemeClr val="tx1"/>
                </a:solidFill>
                <a:ea typeface="SimSun" pitchFamily="2" charset="-122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ea typeface="SimSun" pitchFamily="2" charset="-122"/>
              </a:rPr>
              <a:t>.  	Centre for Social Innovation, ZSI (Austria)</a:t>
            </a:r>
          </a:p>
          <a:p>
            <a:pPr marL="304800" indent="-304800" eaLnBrk="1" hangingPunct="1">
              <a:lnSpc>
                <a:spcPct val="80000"/>
              </a:lnSpc>
              <a:defRPr/>
            </a:pPr>
            <a:r>
              <a:rPr lang="en-US" sz="1400" dirty="0">
                <a:solidFill>
                  <a:schemeClr val="tx1"/>
                </a:solidFill>
                <a:ea typeface="SimSun" pitchFamily="2" charset="-122"/>
              </a:rPr>
              <a:t>4</a:t>
            </a:r>
            <a:r>
              <a:rPr lang="en-US" sz="1400" dirty="0" smtClean="0">
                <a:solidFill>
                  <a:schemeClr val="tx1"/>
                </a:solidFill>
                <a:ea typeface="SimSun" pitchFamily="2" charset="-122"/>
              </a:rPr>
              <a:t>. 	National Research University – Higher School of Economics, HSE (Russia)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GB" altLang="zh-CN" sz="1400" b="1" u="sng" dirty="0" smtClean="0">
              <a:solidFill>
                <a:schemeClr val="tx1"/>
              </a:solidFill>
              <a:ea typeface="SimSun" pitchFamily="2" charset="-12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GB" altLang="zh-CN" sz="1400" b="1" u="sng" dirty="0" smtClean="0">
                <a:solidFill>
                  <a:schemeClr val="tx1"/>
                </a:solidFill>
                <a:ea typeface="SimSun" pitchFamily="2" charset="-122"/>
              </a:rPr>
              <a:t>EU/AC programme owners (funding parties) </a:t>
            </a:r>
            <a:r>
              <a:rPr lang="en-GB" altLang="zh-CN" sz="1400" b="1" u="sng" dirty="0" smtClean="0">
                <a:solidFill>
                  <a:srgbClr val="008080"/>
                </a:solidFill>
                <a:ea typeface="SimSun" pitchFamily="2" charset="-122"/>
              </a:rPr>
              <a:t>(in green: funding parties in the Call for innovation projects)</a:t>
            </a:r>
            <a:r>
              <a:rPr lang="en-GB" altLang="zh-CN" sz="1400" b="1" u="sng" dirty="0" smtClean="0">
                <a:solidFill>
                  <a:schemeClr val="tx1"/>
                </a:solidFill>
                <a:ea typeface="SimSun" pitchFamily="2" charset="-122"/>
              </a:rPr>
              <a:t>: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 smtClean="0">
                <a:solidFill>
                  <a:srgbClr val="000000"/>
                </a:solidFill>
                <a:ea typeface="SimSun" pitchFamily="2" charset="-122"/>
              </a:rPr>
              <a:t>Academy </a:t>
            </a:r>
            <a:r>
              <a:rPr lang="en-GB" altLang="zh-CN" sz="1400" b="1" dirty="0">
                <a:solidFill>
                  <a:srgbClr val="000000"/>
                </a:solidFill>
                <a:ea typeface="SimSun" pitchFamily="2" charset="-122"/>
              </a:rPr>
              <a:t>of Finland, AKA (Finland)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0000"/>
                </a:solidFill>
                <a:ea typeface="SimSun" pitchFamily="2" charset="-122"/>
              </a:rPr>
              <a:t>Ministry of Higher Education and Research, MESR (France)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0000"/>
                </a:solidFill>
                <a:ea typeface="SimSun" pitchFamily="2" charset="-122"/>
              </a:rPr>
              <a:t>Institute for Agricultural Research, INRA (France)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8080"/>
                </a:solidFill>
                <a:ea typeface="SimSun" pitchFamily="2" charset="-122"/>
              </a:rPr>
              <a:t>Federal Ministry of Education and Research, BMBF (Germany)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 smtClean="0">
                <a:solidFill>
                  <a:srgbClr val="008080"/>
                </a:solidFill>
                <a:ea typeface="SimSun" pitchFamily="2" charset="-122"/>
              </a:rPr>
              <a:t>Federation </a:t>
            </a:r>
            <a:r>
              <a:rPr lang="en-GB" altLang="zh-CN" sz="1400" b="1" dirty="0">
                <a:solidFill>
                  <a:srgbClr val="008080"/>
                </a:solidFill>
                <a:ea typeface="SimSun" pitchFamily="2" charset="-122"/>
              </a:rPr>
              <a:t>of Industrial Research </a:t>
            </a:r>
            <a:r>
              <a:rPr lang="en-GB" altLang="zh-CN" sz="1400" b="1" dirty="0" smtClean="0">
                <a:solidFill>
                  <a:srgbClr val="008080"/>
                </a:solidFill>
                <a:ea typeface="SimSun" pitchFamily="2" charset="-122"/>
              </a:rPr>
              <a:t>Associations - </a:t>
            </a:r>
            <a:r>
              <a:rPr lang="de-DE" sz="1400" b="1" dirty="0" err="1">
                <a:solidFill>
                  <a:srgbClr val="008080"/>
                </a:solidFill>
              </a:rPr>
              <a:t>AiF</a:t>
            </a:r>
            <a:r>
              <a:rPr lang="de-DE" sz="1400" b="1" dirty="0">
                <a:solidFill>
                  <a:srgbClr val="008080"/>
                </a:solidFill>
              </a:rPr>
              <a:t> Projekt GmbH</a:t>
            </a:r>
            <a:r>
              <a:rPr lang="en-GB" altLang="zh-CN" sz="1400" b="1" dirty="0" smtClean="0">
                <a:solidFill>
                  <a:srgbClr val="008080"/>
                </a:solidFill>
                <a:ea typeface="SimSun" pitchFamily="2" charset="-122"/>
              </a:rPr>
              <a:t> (Germany)</a:t>
            </a:r>
            <a:endParaRPr lang="en-GB" altLang="zh-CN" sz="1400" b="1" dirty="0">
              <a:solidFill>
                <a:srgbClr val="008080"/>
              </a:solidFill>
              <a:ea typeface="SimSun" pitchFamily="2" charset="-122"/>
            </a:endParaRP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8080"/>
                </a:solidFill>
                <a:ea typeface="SimSun" pitchFamily="2" charset="-122"/>
              </a:rPr>
              <a:t>The Israel Industry Center for R&amp;D</a:t>
            </a:r>
            <a:r>
              <a:rPr lang="es-ES" altLang="zh-CN" sz="1400" b="1" dirty="0">
                <a:solidFill>
                  <a:srgbClr val="008080"/>
                </a:solidFill>
                <a:ea typeface="SimSun" pitchFamily="2" charset="-122"/>
              </a:rPr>
              <a:t>, </a:t>
            </a:r>
            <a:r>
              <a:rPr lang="es-ES" altLang="zh-CN" sz="1400" b="1" dirty="0" err="1" smtClean="0">
                <a:solidFill>
                  <a:srgbClr val="008080"/>
                </a:solidFill>
                <a:ea typeface="SimSun" pitchFamily="2" charset="-122"/>
              </a:rPr>
              <a:t>MOITAL</a:t>
            </a:r>
            <a:r>
              <a:rPr lang="es-ES" altLang="zh-CN" sz="14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s-ES" altLang="zh-CN" sz="1400" b="1" dirty="0">
                <a:solidFill>
                  <a:srgbClr val="008080"/>
                </a:solidFill>
                <a:ea typeface="SimSun" pitchFamily="2" charset="-122"/>
              </a:rPr>
              <a:t>(Israel)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0000"/>
                </a:solidFill>
                <a:ea typeface="SimSun" pitchFamily="2" charset="-122"/>
              </a:rPr>
              <a:t>Latvian Academy of Sciences, LZA (Latvia)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8080"/>
                </a:solidFill>
                <a:ea typeface="SimSun" pitchFamily="2" charset="-122"/>
              </a:rPr>
              <a:t>The National Centre for Research and Development, NCBR (Poland)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>
                <a:solidFill>
                  <a:srgbClr val="008080"/>
                </a:solidFill>
                <a:ea typeface="SimSun" pitchFamily="2" charset="-122"/>
              </a:rPr>
              <a:t>Exec. Agency for </a:t>
            </a:r>
            <a:r>
              <a:rPr lang="en-GB" altLang="zh-CN" sz="1400" b="1" dirty="0" smtClean="0">
                <a:solidFill>
                  <a:srgbClr val="008080"/>
                </a:solidFill>
                <a:ea typeface="SimSun" pitchFamily="2" charset="-122"/>
              </a:rPr>
              <a:t>Higher </a:t>
            </a:r>
            <a:r>
              <a:rPr lang="en-GB" altLang="zh-CN" sz="1400" b="1" dirty="0">
                <a:solidFill>
                  <a:srgbClr val="008080"/>
                </a:solidFill>
                <a:ea typeface="SimSun" pitchFamily="2" charset="-122"/>
              </a:rPr>
              <a:t>Education, Research, Development, Innovation, UEFISCDI (</a:t>
            </a:r>
            <a:r>
              <a:rPr lang="en-GB" altLang="zh-CN" sz="1400" b="1" dirty="0" smtClean="0">
                <a:solidFill>
                  <a:srgbClr val="008080"/>
                </a:solidFill>
                <a:ea typeface="SimSun" pitchFamily="2" charset="-122"/>
              </a:rPr>
              <a:t>Romania</a:t>
            </a:r>
            <a:r>
              <a:rPr lang="en-GB" altLang="zh-CN" sz="1400" b="1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 smtClean="0">
                <a:solidFill>
                  <a:srgbClr val="000000"/>
                </a:solidFill>
                <a:ea typeface="SimSun" pitchFamily="2" charset="-122"/>
              </a:rPr>
              <a:t>Slovak </a:t>
            </a:r>
            <a:r>
              <a:rPr lang="en-GB" altLang="zh-CN" sz="1400" b="1" dirty="0">
                <a:solidFill>
                  <a:srgbClr val="000000"/>
                </a:solidFill>
                <a:ea typeface="SimSun" pitchFamily="2" charset="-122"/>
              </a:rPr>
              <a:t>Academy of Sciences, SAS (</a:t>
            </a:r>
            <a:r>
              <a:rPr lang="en-GB" altLang="zh-CN" sz="1400" b="1" dirty="0" smtClean="0">
                <a:solidFill>
                  <a:srgbClr val="000000"/>
                </a:solidFill>
                <a:ea typeface="SimSun" pitchFamily="2" charset="-122"/>
              </a:rPr>
              <a:t>Slovakia)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GB" altLang="zh-CN" sz="1400" b="1" dirty="0" smtClean="0">
                <a:solidFill>
                  <a:srgbClr val="000000"/>
                </a:solidFill>
                <a:ea typeface="SimSun" pitchFamily="2" charset="-122"/>
              </a:rPr>
              <a:t>Swiss </a:t>
            </a:r>
            <a:r>
              <a:rPr lang="en-GB" altLang="zh-CN" sz="1400" b="1" dirty="0">
                <a:solidFill>
                  <a:srgbClr val="000000"/>
                </a:solidFill>
                <a:ea typeface="SimSun" pitchFamily="2" charset="-122"/>
              </a:rPr>
              <a:t>National Science Foundation, SNF (Switzerland)</a:t>
            </a:r>
          </a:p>
          <a:p>
            <a:pPr marL="304800" indent="-3048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GB" altLang="zh-CN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0A2782-0F36-4A48-956A-0EF000CBFDCB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57200" y="989013"/>
            <a:ext cx="8229600" cy="784225"/>
          </a:xfrm>
        </p:spPr>
        <p:txBody>
          <a:bodyPr/>
          <a:lstStyle/>
          <a:p>
            <a:r>
              <a:rPr lang="de-DE" altLang="en-US" smtClean="0"/>
              <a:t>Partners (2)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3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en-GB" altLang="zh-CN" sz="1400" b="1" dirty="0" err="1" smtClean="0">
                <a:solidFill>
                  <a:srgbClr val="000000"/>
                </a:solidFill>
                <a:ea typeface="宋体" pitchFamily="2" charset="-122"/>
              </a:rPr>
              <a:t>Center</a:t>
            </a:r>
            <a:r>
              <a:rPr lang="en-GB" altLang="zh-CN" sz="1400" b="1" dirty="0" smtClean="0">
                <a:solidFill>
                  <a:srgbClr val="000000"/>
                </a:solidFill>
                <a:ea typeface="宋体" pitchFamily="2" charset="-122"/>
              </a:rPr>
              <a:t> of International Projects of the Academy of Sciences of Moldova (Moldova)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en-GB" altLang="zh-CN" sz="1400" b="1" dirty="0" smtClean="0">
                <a:solidFill>
                  <a:srgbClr val="008080"/>
                </a:solidFill>
                <a:ea typeface="宋体" pitchFamily="2" charset="-122"/>
              </a:rPr>
              <a:t>Scientific and Technological Research Council of Turkey, </a:t>
            </a:r>
            <a:r>
              <a:rPr lang="en-GB" altLang="zh-CN" sz="1400" b="1" dirty="0" err="1" smtClean="0">
                <a:solidFill>
                  <a:srgbClr val="008080"/>
                </a:solidFill>
                <a:ea typeface="宋体" pitchFamily="2" charset="-122"/>
              </a:rPr>
              <a:t>TUBITAK</a:t>
            </a:r>
            <a:r>
              <a:rPr lang="en-GB" altLang="zh-CN" sz="1400" b="1" dirty="0" smtClean="0">
                <a:solidFill>
                  <a:srgbClr val="008080"/>
                </a:solidFill>
                <a:ea typeface="宋体" pitchFamily="2" charset="-122"/>
              </a:rPr>
              <a:t> (Turkey)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en-GB" altLang="zh-CN" sz="1400" b="1" dirty="0" smtClean="0">
                <a:solidFill>
                  <a:srgbClr val="000000"/>
                </a:solidFill>
                <a:ea typeface="宋体" pitchFamily="2" charset="-122"/>
              </a:rPr>
              <a:t>Estonian Research Council, </a:t>
            </a:r>
            <a:r>
              <a:rPr lang="en-GB" altLang="zh-CN" sz="1400" b="1" dirty="0" err="1" smtClean="0">
                <a:solidFill>
                  <a:srgbClr val="000000"/>
                </a:solidFill>
                <a:ea typeface="宋体" pitchFamily="2" charset="-122"/>
              </a:rPr>
              <a:t>ETAg</a:t>
            </a:r>
            <a:r>
              <a:rPr lang="en-GB" altLang="zh-CN" sz="1400" b="1" dirty="0" smtClean="0">
                <a:solidFill>
                  <a:srgbClr val="000000"/>
                </a:solidFill>
                <a:ea typeface="宋体" pitchFamily="2" charset="-122"/>
              </a:rPr>
              <a:t> (Estonia)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en-GB" altLang="en-US" sz="1400" b="1" dirty="0" smtClean="0">
                <a:solidFill>
                  <a:srgbClr val="008080"/>
                </a:solidFill>
                <a:ea typeface="宋体" pitchFamily="2" charset="-122"/>
              </a:rPr>
              <a:t>General Secretariat for Research and Technology, </a:t>
            </a:r>
            <a:r>
              <a:rPr lang="en-GB" altLang="en-US" sz="1400" b="1" dirty="0" err="1" smtClean="0">
                <a:solidFill>
                  <a:srgbClr val="008080"/>
                </a:solidFill>
                <a:ea typeface="宋体" pitchFamily="2" charset="-122"/>
              </a:rPr>
              <a:t>GSRT</a:t>
            </a:r>
            <a:r>
              <a:rPr lang="en-GB" altLang="en-US" sz="1400" b="1" dirty="0" smtClean="0">
                <a:solidFill>
                  <a:srgbClr val="008080"/>
                </a:solidFill>
                <a:ea typeface="宋体" pitchFamily="2" charset="-122"/>
              </a:rPr>
              <a:t> (Greece)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en-US" altLang="en-US" sz="1400" b="1" dirty="0" smtClean="0">
                <a:solidFill>
                  <a:srgbClr val="008080"/>
                </a:solidFill>
                <a:ea typeface="宋体" pitchFamily="2" charset="-122"/>
              </a:rPr>
              <a:t>The Austrian Research Promotion Agency, </a:t>
            </a:r>
            <a:r>
              <a:rPr lang="en-US" altLang="en-US" sz="1400" b="1" dirty="0" err="1" smtClean="0">
                <a:solidFill>
                  <a:srgbClr val="008080"/>
                </a:solidFill>
                <a:ea typeface="宋体" pitchFamily="2" charset="-122"/>
              </a:rPr>
              <a:t>FFG</a:t>
            </a:r>
            <a:r>
              <a:rPr lang="en-US" altLang="en-US" sz="1400" b="1" dirty="0" smtClean="0">
                <a:solidFill>
                  <a:srgbClr val="008080"/>
                </a:solidFill>
                <a:ea typeface="宋体" pitchFamily="2" charset="-122"/>
              </a:rPr>
              <a:t> (Austria)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en-US" altLang="en-US" sz="1400" b="1" dirty="0" smtClean="0">
                <a:solidFill>
                  <a:schemeClr val="tx1"/>
                </a:solidFill>
                <a:ea typeface="宋体" pitchFamily="2" charset="-122"/>
              </a:rPr>
              <a:t>Embassy of France in the Russian Federation, </a:t>
            </a:r>
            <a:r>
              <a:rPr lang="en-US" altLang="en-US" sz="1400" b="1" dirty="0" err="1" smtClean="0">
                <a:solidFill>
                  <a:schemeClr val="tx1"/>
                </a:solidFill>
                <a:ea typeface="宋体" pitchFamily="2" charset="-122"/>
              </a:rPr>
              <a:t>AMBAFRAN</a:t>
            </a:r>
            <a:r>
              <a:rPr lang="en-US" altLang="en-US" sz="1400" b="1" dirty="0" smtClean="0">
                <a:solidFill>
                  <a:schemeClr val="tx1"/>
                </a:solidFill>
                <a:ea typeface="宋体" pitchFamily="2" charset="-122"/>
              </a:rPr>
              <a:t> (France)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12"/>
            </a:pPr>
            <a:r>
              <a:rPr lang="it-IT" altLang="en-US" sz="1400" b="1" dirty="0" smtClean="0">
                <a:solidFill>
                  <a:schemeClr val="tx1"/>
                </a:solidFill>
                <a:ea typeface="宋体" pitchFamily="2" charset="-122"/>
              </a:rPr>
              <a:t>Fondazione Sapienza, </a:t>
            </a:r>
            <a:r>
              <a:rPr lang="it-IT" altLang="en-US" sz="1400" b="1" dirty="0" err="1" smtClean="0">
                <a:solidFill>
                  <a:schemeClr val="tx1"/>
                </a:solidFill>
                <a:ea typeface="宋体" pitchFamily="2" charset="-122"/>
              </a:rPr>
              <a:t>University</a:t>
            </a:r>
            <a:r>
              <a:rPr lang="it-IT" altLang="en-US" sz="1400" b="1" dirty="0" smtClean="0">
                <a:solidFill>
                  <a:schemeClr val="tx1"/>
                </a:solidFill>
                <a:ea typeface="宋体" pitchFamily="2" charset="-122"/>
              </a:rPr>
              <a:t> of Rome (</a:t>
            </a:r>
            <a:r>
              <a:rPr lang="it-IT" altLang="en-US" sz="1400" b="1" dirty="0" err="1" smtClean="0">
                <a:solidFill>
                  <a:schemeClr val="tx1"/>
                </a:solidFill>
                <a:ea typeface="宋体" pitchFamily="2" charset="-122"/>
              </a:rPr>
              <a:t>Italy</a:t>
            </a:r>
            <a:r>
              <a:rPr lang="it-IT" altLang="en-US" sz="1400" b="1" dirty="0" smtClean="0">
                <a:solidFill>
                  <a:schemeClr val="tx1"/>
                </a:solidFill>
                <a:ea typeface="宋体" pitchFamily="2" charset="-122"/>
              </a:rPr>
              <a:t>, tbc)</a:t>
            </a:r>
          </a:p>
          <a:p>
            <a:pPr eaLnBrk="1" hangingPunct="1">
              <a:lnSpc>
                <a:spcPct val="80000"/>
              </a:lnSpc>
            </a:pPr>
            <a:endParaRPr lang="it-IT" altLang="en-US" sz="1400" b="1" dirty="0" smtClean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en-US" sz="1400" b="1" u="sng" dirty="0" smtClean="0">
                <a:solidFill>
                  <a:schemeClr val="tx1"/>
                </a:solidFill>
                <a:ea typeface="宋体" pitchFamily="2" charset="-122"/>
              </a:rPr>
              <a:t>Russian </a:t>
            </a:r>
            <a:r>
              <a:rPr lang="it-IT" altLang="en-US" sz="1400" b="1" u="sng" dirty="0" err="1" smtClean="0">
                <a:solidFill>
                  <a:schemeClr val="tx1"/>
                </a:solidFill>
                <a:ea typeface="宋体" pitchFamily="2" charset="-122"/>
              </a:rPr>
              <a:t>programme</a:t>
            </a:r>
            <a:r>
              <a:rPr lang="it-IT" altLang="en-US" sz="1400" b="1" u="sng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it-IT" altLang="en-US" sz="1400" b="1" u="sng" dirty="0" err="1" smtClean="0">
                <a:solidFill>
                  <a:schemeClr val="tx1"/>
                </a:solidFill>
                <a:ea typeface="宋体" pitchFamily="2" charset="-122"/>
              </a:rPr>
              <a:t>owners</a:t>
            </a:r>
            <a:r>
              <a:rPr lang="it-IT" altLang="en-US" sz="1400" b="1" u="sng" dirty="0" smtClean="0">
                <a:solidFill>
                  <a:schemeClr val="tx1"/>
                </a:solidFill>
                <a:ea typeface="宋体" pitchFamily="2" charset="-122"/>
              </a:rPr>
              <a:t> (</a:t>
            </a:r>
            <a:r>
              <a:rPr lang="it-IT" altLang="en-US" sz="1400" b="1" u="sng" dirty="0" err="1" smtClean="0">
                <a:solidFill>
                  <a:schemeClr val="tx1"/>
                </a:solidFill>
                <a:ea typeface="宋体" pitchFamily="2" charset="-122"/>
              </a:rPr>
              <a:t>funding</a:t>
            </a:r>
            <a:r>
              <a:rPr lang="it-IT" altLang="en-US" sz="1400" b="1" u="sng" dirty="0" smtClean="0">
                <a:solidFill>
                  <a:schemeClr val="tx1"/>
                </a:solidFill>
                <a:ea typeface="宋体" pitchFamily="2" charset="-122"/>
              </a:rPr>
              <a:t> parties) </a:t>
            </a:r>
            <a:r>
              <a:rPr lang="en-GB" altLang="zh-CN" sz="1400" b="1" u="sng" dirty="0" smtClean="0">
                <a:solidFill>
                  <a:srgbClr val="008080"/>
                </a:solidFill>
                <a:ea typeface="SimSun" pitchFamily="2" charset="-122"/>
              </a:rPr>
              <a:t>(in green: funding parties in the Call for innovation projects)</a:t>
            </a:r>
            <a:r>
              <a:rPr lang="en-GB" altLang="zh-CN" sz="1400" b="1" u="sng" dirty="0" smtClean="0">
                <a:solidFill>
                  <a:schemeClr val="tx1"/>
                </a:solidFill>
                <a:ea typeface="SimSun" pitchFamily="2" charset="-122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Russian Foundation for Basic Research, </a:t>
            </a:r>
            <a:r>
              <a:rPr lang="en-GB" altLang="zh-CN" sz="1400" b="1" dirty="0" err="1" smtClean="0">
                <a:solidFill>
                  <a:schemeClr val="tx1"/>
                </a:solidFill>
                <a:ea typeface="宋体" pitchFamily="2" charset="-122"/>
              </a:rPr>
              <a:t>RFBR</a:t>
            </a:r>
            <a:endParaRPr lang="en-GB" altLang="zh-CN" sz="1400" b="1" dirty="0" smtClean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Russian Foundation for Humanities, </a:t>
            </a:r>
            <a:r>
              <a:rPr lang="en-GB" altLang="zh-CN" sz="1400" b="1" dirty="0" err="1" smtClean="0">
                <a:solidFill>
                  <a:schemeClr val="tx1"/>
                </a:solidFill>
                <a:ea typeface="宋体" pitchFamily="2" charset="-122"/>
              </a:rPr>
              <a:t>RFH</a:t>
            </a:r>
            <a:endParaRPr lang="en-GB" altLang="zh-CN" sz="1400" b="1" dirty="0" smtClean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Ural Branch of the Russian Academy of Sciences, </a:t>
            </a:r>
            <a:r>
              <a:rPr lang="en-GB" altLang="zh-CN" sz="1400" b="1" dirty="0" err="1" smtClean="0">
                <a:solidFill>
                  <a:schemeClr val="tx1"/>
                </a:solidFill>
                <a:ea typeface="宋体" pitchFamily="2" charset="-122"/>
              </a:rPr>
              <a:t>UB</a:t>
            </a: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 RAS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Far Eastern Branch of the Russian Academy of Sciences, FEB RAS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Siberian Branch of the Russian Academy of Sciences, SB RAS (Russia, </a:t>
            </a:r>
            <a:r>
              <a:rPr lang="en-GB" altLang="zh-CN" sz="1400" b="1" dirty="0" err="1" smtClean="0">
                <a:solidFill>
                  <a:schemeClr val="tx1"/>
                </a:solidFill>
                <a:ea typeface="宋体" pitchFamily="2" charset="-122"/>
              </a:rPr>
              <a:t>tbc</a:t>
            </a:r>
            <a:r>
              <a:rPr lang="en-GB" altLang="zh-CN" sz="1400" b="1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1400" b="1" dirty="0" smtClean="0">
                <a:solidFill>
                  <a:schemeClr val="tx1"/>
                </a:solidFill>
                <a:ea typeface="宋体" pitchFamily="2" charset="-122"/>
              </a:rPr>
              <a:t>Ministry of Education and Science of the Russian Federation, MON (Russia, </a:t>
            </a:r>
            <a:r>
              <a:rPr lang="en-GB" altLang="en-US" sz="1400" b="1" dirty="0" err="1" smtClean="0">
                <a:solidFill>
                  <a:schemeClr val="tx1"/>
                </a:solidFill>
                <a:ea typeface="宋体" pitchFamily="2" charset="-122"/>
              </a:rPr>
              <a:t>tbc</a:t>
            </a:r>
            <a:r>
              <a:rPr lang="en-GB" altLang="en-US" sz="1400" b="1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zh-CN" sz="1400" b="1" dirty="0">
                <a:solidFill>
                  <a:srgbClr val="008080"/>
                </a:solidFill>
                <a:ea typeface="宋体" pitchFamily="2" charset="-122"/>
              </a:rPr>
              <a:t>Russian Foundation for Assistance to Small Innovative Enterprises, </a:t>
            </a:r>
            <a:r>
              <a:rPr lang="en-GB" altLang="zh-CN" sz="1400" b="1" dirty="0" err="1" smtClean="0">
                <a:solidFill>
                  <a:srgbClr val="008080"/>
                </a:solidFill>
                <a:ea typeface="宋体" pitchFamily="2" charset="-122"/>
              </a:rPr>
              <a:t>FASIE</a:t>
            </a:r>
            <a:endParaRPr lang="en-GB" altLang="en-US" sz="1400" b="1" dirty="0" smtClean="0">
              <a:solidFill>
                <a:srgbClr val="008080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de-DE" altLang="en-US" sz="14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458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7F3D9-23AA-4748-BFAA-E67781DED3F1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593725" y="2282825"/>
            <a:ext cx="7488238" cy="2519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63600"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sp>
        <p:nvSpPr>
          <p:cNvPr id="20482" name="Rechteck 8"/>
          <p:cNvSpPr>
            <a:spLocks noChangeArrowheads="1"/>
          </p:cNvSpPr>
          <p:nvPr/>
        </p:nvSpPr>
        <p:spPr bwMode="auto">
          <a:xfrm>
            <a:off x="755650" y="2484438"/>
            <a:ext cx="3806825" cy="2030412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63600">
              <a:defRPr/>
            </a:pPr>
            <a:r>
              <a:rPr lang="en-US" b="1" dirty="0">
                <a:solidFill>
                  <a:srgbClr val="000000"/>
                </a:solidFill>
              </a:rPr>
              <a:t>1) S&amp;T</a:t>
            </a:r>
          </a:p>
          <a:p>
            <a:pPr defTabSz="863600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 defTabSz="863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Nanotechnologies</a:t>
            </a:r>
          </a:p>
          <a:p>
            <a:pPr marL="285750" indent="-285750" defTabSz="863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Environment/Climate Change</a:t>
            </a:r>
          </a:p>
          <a:p>
            <a:pPr marL="285750" indent="-285750" defTabSz="863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Health</a:t>
            </a:r>
          </a:p>
          <a:p>
            <a:pPr marL="285750" indent="-285750" defTabSz="863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Social Sciences and Humanities</a:t>
            </a:r>
          </a:p>
          <a:p>
            <a:pPr defTabSz="8636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4" name="Rectangle 43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Joint Call Structure</a:t>
            </a:r>
          </a:p>
        </p:txBody>
      </p:sp>
      <p:sp>
        <p:nvSpPr>
          <p:cNvPr id="2560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ED6F1-C993-4D31-995C-E843908C18B3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6" name="Textfeld 11"/>
          <p:cNvSpPr txBox="1">
            <a:spLocks noChangeArrowheads="1"/>
          </p:cNvSpPr>
          <p:nvPr/>
        </p:nvSpPr>
        <p:spPr bwMode="auto">
          <a:xfrm>
            <a:off x="468313" y="1844675"/>
            <a:ext cx="2128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Two funding lines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4643438" y="2484438"/>
            <a:ext cx="3294062" cy="2030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63600">
              <a:defRPr/>
            </a:pPr>
            <a:r>
              <a:rPr lang="en-US" b="1" dirty="0">
                <a:solidFill>
                  <a:srgbClr val="000000"/>
                </a:solidFill>
              </a:rPr>
              <a:t>2) Innovation</a:t>
            </a:r>
          </a:p>
          <a:p>
            <a:pPr defTabSz="863600"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defTabSz="863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Thematically open</a:t>
            </a:r>
          </a:p>
        </p:txBody>
      </p:sp>
      <p:sp>
        <p:nvSpPr>
          <p:cNvPr id="25608" name="Textfeld 2"/>
          <p:cNvSpPr txBox="1">
            <a:spLocks noChangeArrowheads="1"/>
          </p:cNvSpPr>
          <p:nvPr/>
        </p:nvSpPr>
        <p:spPr bwMode="auto">
          <a:xfrm>
            <a:off x="971550" y="5157788"/>
            <a:ext cx="3024188" cy="3540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en-US" sz="1700" smtClean="0">
                <a:solidFill>
                  <a:srgbClr val="000000"/>
                </a:solidFill>
              </a:rPr>
              <a:t>Launch expected by May </a:t>
            </a: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09" name="Textfeld 8"/>
          <p:cNvSpPr txBox="1">
            <a:spLocks noChangeArrowheads="1"/>
          </p:cNvSpPr>
          <p:nvPr/>
        </p:nvSpPr>
        <p:spPr bwMode="auto">
          <a:xfrm>
            <a:off x="4643438" y="5157788"/>
            <a:ext cx="3438525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en-US" sz="1700" dirty="0" smtClean="0">
                <a:solidFill>
                  <a:srgbClr val="000000"/>
                </a:solidFill>
              </a:rPr>
              <a:t>Call </a:t>
            </a:r>
            <a:r>
              <a:rPr lang="de-DE" altLang="en-US" sz="1700" dirty="0" err="1" smtClean="0">
                <a:solidFill>
                  <a:srgbClr val="000000"/>
                </a:solidFill>
              </a:rPr>
              <a:t>opened</a:t>
            </a:r>
            <a:r>
              <a:rPr lang="de-DE" altLang="en-US" sz="1700" dirty="0" smtClean="0">
                <a:solidFill>
                  <a:srgbClr val="000000"/>
                </a:solidFill>
              </a:rPr>
              <a:t> 31 March 2014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en-US" sz="1700" dirty="0" smtClean="0">
                <a:solidFill>
                  <a:srgbClr val="000000"/>
                </a:solidFill>
              </a:rPr>
              <a:t>Call </a:t>
            </a:r>
            <a:r>
              <a:rPr lang="de-DE" altLang="en-US" sz="1700" dirty="0" err="1" smtClean="0">
                <a:solidFill>
                  <a:srgbClr val="000000"/>
                </a:solidFill>
              </a:rPr>
              <a:t>closes</a:t>
            </a:r>
            <a:r>
              <a:rPr lang="de-DE" altLang="en-US" sz="1700" dirty="0" smtClean="0">
                <a:solidFill>
                  <a:srgbClr val="000000"/>
                </a:solidFill>
              </a:rPr>
              <a:t> on 28 May 2014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en-US" sz="1400" dirty="0" smtClean="0">
                <a:solidFill>
                  <a:srgbClr val="000000"/>
                </a:solidFill>
              </a:rPr>
              <a:t>17:00 </a:t>
            </a:r>
            <a:r>
              <a:rPr lang="de-DE" altLang="en-US" sz="1400" dirty="0" err="1" smtClean="0">
                <a:solidFill>
                  <a:srgbClr val="000000"/>
                </a:solidFill>
              </a:rPr>
              <a:t>CET</a:t>
            </a:r>
            <a:r>
              <a:rPr lang="de-DE" altLang="en-US" sz="1400" dirty="0" smtClean="0">
                <a:solidFill>
                  <a:srgbClr val="000000"/>
                </a:solidFill>
              </a:rPr>
              <a:t> (19:00 </a:t>
            </a:r>
            <a:r>
              <a:rPr lang="de-DE" altLang="en-US" sz="1400" dirty="0" err="1" smtClean="0">
                <a:solidFill>
                  <a:srgbClr val="000000"/>
                </a:solidFill>
              </a:rPr>
              <a:t>MOW</a:t>
            </a:r>
            <a:r>
              <a:rPr lang="de-DE" altLang="en-US" sz="1400" dirty="0" smtClean="0">
                <a:solidFill>
                  <a:srgbClr val="000000"/>
                </a:solidFill>
              </a:rPr>
              <a:t> )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hteck 8"/>
          <p:cNvSpPr>
            <a:spLocks noChangeArrowheads="1"/>
          </p:cNvSpPr>
          <p:nvPr/>
        </p:nvSpPr>
        <p:spPr bwMode="auto">
          <a:xfrm>
            <a:off x="558800" y="2335213"/>
            <a:ext cx="6245225" cy="792162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863600"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6360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63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863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63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</a:rPr>
              <a:t>Estonia, Finland, France, Germany, Latvia, Moldova, Poland, Romania, Russia, Slovakia, Switzerland, Turkey </a:t>
            </a:r>
          </a:p>
        </p:txBody>
      </p:sp>
      <p:sp>
        <p:nvSpPr>
          <p:cNvPr id="26627" name="Rectangle 43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Funding Parties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14F568-78C5-4343-BE42-895288895560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29" name="Textfeld 11"/>
          <p:cNvSpPr txBox="1">
            <a:spLocks noChangeArrowheads="1"/>
          </p:cNvSpPr>
          <p:nvPr/>
        </p:nvSpPr>
        <p:spPr bwMode="auto">
          <a:xfrm>
            <a:off x="468313" y="1844675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S&amp;T funding line:</a:t>
            </a:r>
          </a:p>
        </p:txBody>
      </p:sp>
      <p:sp>
        <p:nvSpPr>
          <p:cNvPr id="26630" name="Textfeld 12"/>
          <p:cNvSpPr txBox="1">
            <a:spLocks noChangeArrowheads="1"/>
          </p:cNvSpPr>
          <p:nvPr/>
        </p:nvSpPr>
        <p:spPr bwMode="auto">
          <a:xfrm>
            <a:off x="484188" y="3284538"/>
            <a:ext cx="280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Innovation funding line: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49275" y="3725863"/>
            <a:ext cx="6245225" cy="639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63600">
              <a:defRPr/>
            </a:pPr>
            <a:r>
              <a:rPr lang="en-US" dirty="0">
                <a:solidFill>
                  <a:srgbClr val="000000"/>
                </a:solidFill>
              </a:rPr>
              <a:t>Austria, Germany, Greece, Israel, Poland, Romania, Russia, Turkey</a:t>
            </a:r>
          </a:p>
        </p:txBody>
      </p:sp>
      <p:sp>
        <p:nvSpPr>
          <p:cNvPr id="26632" name="Textfeld 1"/>
          <p:cNvSpPr txBox="1">
            <a:spLocks noChangeArrowheads="1"/>
          </p:cNvSpPr>
          <p:nvPr/>
        </p:nvSpPr>
        <p:spPr bwMode="auto">
          <a:xfrm>
            <a:off x="1218714" y="5069443"/>
            <a:ext cx="72735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000" b="1" dirty="0" err="1" smtClean="0">
                <a:solidFill>
                  <a:srgbClr val="C00000"/>
                </a:solidFill>
              </a:rPr>
              <a:t>Funding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Parties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are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welcome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to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join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until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call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C00000"/>
                </a:solidFill>
              </a:rPr>
              <a:t>publication</a:t>
            </a:r>
            <a:r>
              <a:rPr lang="de-DE" altLang="en-US" sz="2000" b="1" dirty="0" smtClean="0">
                <a:solidFill>
                  <a:srgbClr val="C00000"/>
                </a:solidFill>
              </a:rPr>
              <a:t>!</a:t>
            </a:r>
            <a:r>
              <a:rPr lang="de-DE" altLang="en-US" sz="2200" b="1" dirty="0" smtClean="0">
                <a:solidFill>
                  <a:srgbClr val="C00000"/>
                </a:solidFill>
              </a:rPr>
              <a:t/>
            </a:r>
            <a:br>
              <a:rPr lang="de-DE" altLang="en-US" sz="2200" b="1" dirty="0" smtClean="0">
                <a:solidFill>
                  <a:srgbClr val="C00000"/>
                </a:solidFill>
              </a:rPr>
            </a:br>
            <a:endParaRPr lang="de-DE" altLang="en-US" sz="2200" b="1" dirty="0" smtClean="0">
              <a:solidFill>
                <a:srgbClr val="C00000"/>
              </a:solidFill>
            </a:endParaRPr>
          </a:p>
        </p:txBody>
      </p:sp>
      <p:sp>
        <p:nvSpPr>
          <p:cNvPr id="26633" name="Pfeil nach rechts 2"/>
          <p:cNvSpPr>
            <a:spLocks noChangeArrowheads="1"/>
          </p:cNvSpPr>
          <p:nvPr/>
        </p:nvSpPr>
        <p:spPr bwMode="auto">
          <a:xfrm>
            <a:off x="577850" y="5151438"/>
            <a:ext cx="484188" cy="287337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863600"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6360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63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863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63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B19A0-F926-4C83-AA2C-C70FACE350F2}" type="slidenum">
              <a:rPr lang="en-GB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5" name="Rectangl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2500313"/>
            <a:ext cx="8229600" cy="3240087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Advanced </a:t>
            </a:r>
            <a:r>
              <a:rPr lang="en-GB" sz="1800" dirty="0" err="1" smtClean="0"/>
              <a:t>nano</a:t>
            </a:r>
            <a:r>
              <a:rPr lang="en-GB" sz="1800" dirty="0" smtClean="0"/>
              <a:t>-sensors for environment and health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Novel functional </a:t>
            </a:r>
            <a:r>
              <a:rPr lang="en-GB" sz="1800" dirty="0" err="1" smtClean="0"/>
              <a:t>nanomaterials</a:t>
            </a:r>
            <a:r>
              <a:rPr lang="en-GB" sz="1800" dirty="0" smtClean="0"/>
              <a:t> based on design and modelling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err="1" smtClean="0"/>
              <a:t>Nanomaterials</a:t>
            </a:r>
            <a:r>
              <a:rPr lang="en-GB" sz="1800" dirty="0" smtClean="0"/>
              <a:t> for efficient lighting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b="1" dirty="0" smtClean="0"/>
              <a:t>Environment/Climate Change</a:t>
            </a:r>
            <a:endParaRPr lang="en-GB" sz="1800" dirty="0" smtClean="0"/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Increasing the reliability of regional climate projections: models and </a:t>
            </a:r>
            <a:br>
              <a:rPr lang="en-GB" sz="1800" dirty="0" smtClean="0"/>
            </a:br>
            <a:r>
              <a:rPr lang="en-GB" sz="1800" dirty="0" smtClean="0"/>
              <a:t>measurement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Environmental impact and risk of raw materials extraction and </a:t>
            </a:r>
            <a:br>
              <a:rPr lang="en-GB" sz="1800" dirty="0" smtClean="0"/>
            </a:br>
            <a:r>
              <a:rPr lang="en-GB" sz="1800" dirty="0" smtClean="0"/>
              <a:t>transportation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Extreme climate events and their impact on the environment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b="1" dirty="0" smtClean="0"/>
          </a:p>
        </p:txBody>
      </p:sp>
      <p:sp>
        <p:nvSpPr>
          <p:cNvPr id="27652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Call Topics / Sub-topics </a:t>
            </a:r>
            <a:br>
              <a:rPr lang="en-GB" altLang="en-US" smtClean="0"/>
            </a:br>
            <a:r>
              <a:rPr lang="en-GB" altLang="en-US" sz="2400" i="1" smtClean="0"/>
              <a:t>(Based on EU-Russian expert Workshops)</a:t>
            </a:r>
            <a:endParaRPr lang="en-GB" altLang="en-US" i="1" smtClean="0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800" b="1" smtClean="0">
                <a:solidFill>
                  <a:srgbClr val="000000"/>
                </a:solidFill>
              </a:rPr>
              <a:t>Nanotechnologies</a:t>
            </a:r>
          </a:p>
        </p:txBody>
      </p:sp>
    </p:spTree>
    <p:extLst>
      <p:ext uri="{BB962C8B-B14F-4D97-AF65-F5344CB8AC3E}">
        <p14:creationId xmlns:p14="http://schemas.microsoft.com/office/powerpoint/2010/main" val="29777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1059AD-FB2C-40CF-97B3-EABDC7303F1C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79" name="Rectangl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2314575"/>
            <a:ext cx="8229600" cy="39227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Health</a:t>
            </a:r>
            <a:endParaRPr lang="en-US" sz="1800" dirty="0" smtClean="0"/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Molecular </a:t>
            </a:r>
            <a:r>
              <a:rPr lang="en-US" sz="1800" dirty="0"/>
              <a:t>Mechanisms of Brain Function and Pathology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Regenerative </a:t>
            </a:r>
            <a:r>
              <a:rPr lang="en-US" sz="1800" dirty="0"/>
              <a:t>Medicine and Biomaterials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Drug </a:t>
            </a:r>
            <a:r>
              <a:rPr lang="en-US" sz="1800" dirty="0"/>
              <a:t>Discovery for Cancer, Cardiovascular and Infectious Diseases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800" dirty="0" smtClean="0"/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Understanding </a:t>
            </a:r>
            <a:r>
              <a:rPr lang="en-US" sz="1800" dirty="0"/>
              <a:t>Conflict, Identity, and Memory: Past and Present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Demographic </a:t>
            </a:r>
            <a:r>
              <a:rPr lang="en-US" sz="1800" dirty="0"/>
              <a:t>Change, Migration and Migrants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Opportunities </a:t>
            </a:r>
            <a:r>
              <a:rPr lang="en-US" sz="1800" dirty="0"/>
              <a:t>for and Challenges to Regional Development and Social</a:t>
            </a:r>
            <a:br>
              <a:rPr lang="en-US" sz="1800" dirty="0"/>
            </a:br>
            <a:r>
              <a:rPr lang="en-US" sz="1800" dirty="0" smtClean="0"/>
              <a:t>Cohesion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Innovation</a:t>
            </a:r>
          </a:p>
          <a:p>
            <a:pPr marL="285750" indent="-285750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Thematically open</a:t>
            </a:r>
            <a:endParaRPr lang="en-US" sz="1800" dirty="0"/>
          </a:p>
        </p:txBody>
      </p:sp>
      <p:sp>
        <p:nvSpPr>
          <p:cNvPr id="28676" name="Rectangle 3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Call Topics / Sub-topics</a:t>
            </a:r>
            <a:br>
              <a:rPr lang="en-GB" altLang="en-US" smtClean="0"/>
            </a:br>
            <a:r>
              <a:rPr lang="en-GB" altLang="en-US" sz="2400" i="1" smtClean="0"/>
              <a:t>(Based on EU-Russian expert Workshops)</a:t>
            </a:r>
            <a:endParaRPr lang="en-GB" altLang="en-US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8313" y="3644900"/>
            <a:ext cx="408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800" b="1" smtClean="0">
                <a:solidFill>
                  <a:srgbClr val="000000"/>
                </a:solidFill>
              </a:rPr>
              <a:t>Social Sciences and the Humanities</a:t>
            </a:r>
          </a:p>
        </p:txBody>
      </p:sp>
    </p:spTree>
    <p:extLst>
      <p:ext uri="{BB962C8B-B14F-4D97-AF65-F5344CB8AC3E}">
        <p14:creationId xmlns:p14="http://schemas.microsoft.com/office/powerpoint/2010/main" val="1018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Framework conditions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>
          <a:xfrm>
            <a:off x="250825" y="2205038"/>
            <a:ext cx="8785225" cy="3922712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US" altLang="en-US" b="1" u="sng" smtClean="0"/>
              <a:t>Virtual Common Pot</a:t>
            </a:r>
            <a:r>
              <a:rPr lang="en-US" altLang="en-US" smtClean="0"/>
              <a:t>: Each Funding Party funds its own teams within a multilateral project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altLang="en-US" b="1" u="sng" smtClean="0"/>
              <a:t>Eligible Applicants</a:t>
            </a:r>
          </a:p>
          <a:p>
            <a:pPr lvl="3">
              <a:spcAft>
                <a:spcPts val="600"/>
              </a:spcAft>
            </a:pPr>
            <a:r>
              <a:rPr lang="en-US" altLang="en-US" smtClean="0"/>
              <a:t> Research and higher education entities</a:t>
            </a:r>
          </a:p>
          <a:p>
            <a:pPr lvl="3">
              <a:spcAft>
                <a:spcPts val="600"/>
              </a:spcAft>
            </a:pPr>
            <a:r>
              <a:rPr lang="en-US" altLang="en-US" smtClean="0"/>
              <a:t> Research performing small and medium enterprises (SME)</a:t>
            </a:r>
          </a:p>
          <a:p>
            <a:pPr lvl="3">
              <a:spcAft>
                <a:spcPts val="600"/>
              </a:spcAft>
            </a:pPr>
            <a:r>
              <a:rPr lang="en-US" altLang="en-US" smtClean="0"/>
              <a:t> Other entities eligible for funding according to </a:t>
            </a:r>
            <a:r>
              <a:rPr lang="en-US" altLang="en-US" u="sng" smtClean="0"/>
              <a:t>national</a:t>
            </a:r>
            <a:r>
              <a:rPr lang="en-US" altLang="en-US" smtClean="0"/>
              <a:t> legislation </a:t>
            </a:r>
          </a:p>
          <a:p>
            <a:pPr lvl="1" indent="-361950">
              <a:spcAft>
                <a:spcPts val="600"/>
              </a:spcAft>
            </a:pPr>
            <a:r>
              <a:rPr lang="en-US" altLang="en-US" b="1" u="sng" smtClean="0"/>
              <a:t>Target Group</a:t>
            </a:r>
            <a:r>
              <a:rPr lang="en-US" altLang="en-US" b="1" smtClean="0"/>
              <a:t>: </a:t>
            </a:r>
            <a:br>
              <a:rPr lang="en-US" altLang="en-US" b="1" smtClean="0"/>
            </a:br>
            <a:r>
              <a:rPr lang="en-US" altLang="en-US" smtClean="0"/>
              <a:t>	- Consortia with partners from at least </a:t>
            </a:r>
            <a:r>
              <a:rPr lang="en-US" altLang="en-US" u="sng" smtClean="0"/>
              <a:t>three</a:t>
            </a:r>
            <a:r>
              <a:rPr lang="en-US" altLang="en-US" smtClean="0"/>
              <a:t> different countries (one from Russia)</a:t>
            </a:r>
          </a:p>
          <a:p>
            <a:pPr lvl="1" indent="-361950">
              <a:spcAft>
                <a:spcPts val="600"/>
              </a:spcAft>
            </a:pPr>
            <a:r>
              <a:rPr lang="de-DE" altLang="en-US" smtClean="0"/>
              <a:t>International, independed, expert-based  </a:t>
            </a:r>
            <a:r>
              <a:rPr lang="de-DE" altLang="en-US" b="1" u="sng" smtClean="0"/>
              <a:t>evaluation of the proposals</a:t>
            </a:r>
          </a:p>
          <a:p>
            <a:pPr lvl="1" indent="-361950">
              <a:spcAft>
                <a:spcPts val="600"/>
              </a:spcAft>
            </a:pPr>
            <a:r>
              <a:rPr lang="de-DE" altLang="en-US" b="1" u="sng" smtClean="0"/>
              <a:t>Joint Decision taking </a:t>
            </a:r>
            <a:r>
              <a:rPr lang="de-DE" altLang="en-US" smtClean="0"/>
              <a:t>by the Funding Parties</a:t>
            </a:r>
          </a:p>
          <a:p>
            <a:pPr marL="361950" lvl="2" indent="-361950">
              <a:spcAft>
                <a:spcPts val="600"/>
              </a:spcAft>
              <a:buFont typeface="Arial" charset="0"/>
              <a:buChar char="•"/>
            </a:pPr>
            <a:r>
              <a:rPr lang="de-DE" altLang="en-US" b="1" u="sng" smtClean="0"/>
              <a:t>Duration of projects </a:t>
            </a:r>
            <a:r>
              <a:rPr lang="de-DE" altLang="en-US" smtClean="0"/>
              <a:t>to be funded: up to 30 months</a:t>
            </a:r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4C375D-1787-4CED-8957-B9677B2EA4F7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647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I. What </a:t>
            </a:r>
            <a:r>
              <a:rPr lang="en-GB" alt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</a:t>
            </a:r>
            <a:r>
              <a:rPr lang="en-GB" alt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EU's Horizon 2020 programme?</a:t>
            </a:r>
            <a:endParaRPr lang="en-GB" alt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 bwMode="auto">
          <a:xfrm>
            <a:off x="395536" y="1268760"/>
            <a:ext cx="8424936" cy="434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SzPct val="120000"/>
              <a:buFont typeface="Arial" charset="0"/>
              <a:buChar char="•"/>
            </a:pPr>
            <a:r>
              <a:rPr lang="en-GB" altLang="en-US" b="1" dirty="0" smtClean="0"/>
              <a:t>Almost €80 billion (current prices) research and innovation funding programme (2014-2020):</a:t>
            </a:r>
          </a:p>
          <a:p>
            <a:pPr marL="80645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90000"/>
              <a:buFont typeface="Verdana" pitchFamily="34" charset="0"/>
              <a:buChar char="−"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Investing in future jobs and growth</a:t>
            </a:r>
          </a:p>
          <a:p>
            <a:pPr marL="80645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90000"/>
              <a:buFont typeface="Verdana" pitchFamily="34" charset="0"/>
              <a:buChar char="−"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Addressing concerns about livelihoods, safety and environment</a:t>
            </a:r>
          </a:p>
          <a:p>
            <a:pPr marL="80645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90000"/>
              <a:buFont typeface="Verdana" pitchFamily="34" charset="0"/>
              <a:buChar char="−"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Strengthening the EU’s global position in research, innovation and technology</a:t>
            </a:r>
          </a:p>
          <a:p>
            <a:pPr marL="180975" indent="-171450" eaLnBrk="1" hangingPunct="1">
              <a:buFont typeface="Arial" charset="0"/>
              <a:buChar char="•"/>
            </a:pPr>
            <a:r>
              <a:rPr lang="en-GB" altLang="en-US" b="1" dirty="0"/>
              <a:t>Coupling research to innovation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– from research to retail, </a:t>
            </a:r>
            <a:br>
              <a:rPr lang="en-GB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all forms of innovation</a:t>
            </a:r>
          </a:p>
          <a:p>
            <a:pPr marL="180975" indent="-171450" eaLnBrk="1" hangingPunct="1">
              <a:buFont typeface="Arial" charset="0"/>
              <a:buChar char="•"/>
            </a:pPr>
            <a:r>
              <a:rPr lang="en-GB" altLang="en-US" b="1" dirty="0"/>
              <a:t>Focus on societal challenges</a:t>
            </a:r>
            <a:r>
              <a:rPr lang="en-GB" altLang="en-US" dirty="0"/>
              <a:t>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facing EU society, e.g. health,</a:t>
            </a:r>
            <a:br>
              <a:rPr lang="en-GB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clean energy and transport</a:t>
            </a:r>
          </a:p>
          <a:p>
            <a:pPr marL="180975" indent="-171450" eaLnBrk="1" hangingPunct="1">
              <a:buFont typeface="Arial" charset="0"/>
              <a:buChar char="•"/>
            </a:pPr>
            <a:r>
              <a:rPr lang="en-GB" altLang="en-US" b="1" dirty="0" smtClean="0"/>
              <a:t>Open for participation</a:t>
            </a:r>
            <a:r>
              <a:rPr lang="en-GB" altLang="en-US" dirty="0" smtClean="0"/>
              <a:t> </a:t>
            </a: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to all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companies, universities, institutes in</a:t>
            </a:r>
            <a:br>
              <a:rPr lang="en-GB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all EU countries and beyond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12617" r="3897" b="12862"/>
          <a:stretch>
            <a:fillRect/>
          </a:stretch>
        </p:blipFill>
        <p:spPr bwMode="auto">
          <a:xfrm>
            <a:off x="468313" y="1720850"/>
            <a:ext cx="7662862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C695D-D822-4FE4-8CD8-D3FF76781610}" type="slidenum">
              <a:rPr lang="de-DE" altLang="en-US" sz="12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de-DE" alt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23850" y="1198563"/>
            <a:ext cx="8820150" cy="358775"/>
          </a:xfrm>
          <a:prstGeom prst="rect">
            <a:avLst/>
          </a:prstGeom>
          <a:solidFill>
            <a:srgbClr val="CCEC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GB" altLang="en-US" sz="2400" dirty="0" smtClean="0">
                <a:solidFill>
                  <a:srgbClr val="00B0F0"/>
                </a:solidFill>
              </a:rPr>
              <a:t>Call Publication on </a:t>
            </a:r>
            <a:r>
              <a:rPr lang="en-GB" altLang="en-US" sz="2400" dirty="0" err="1" smtClean="0">
                <a:solidFill>
                  <a:srgbClr val="00B0F0"/>
                </a:solidFill>
                <a:hlinkClick r:id="rId4"/>
              </a:rPr>
              <a:t>www.eranet-rus.eu</a:t>
            </a:r>
            <a:endParaRPr lang="de-DE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725" name="Textfeld 1"/>
          <p:cNvSpPr txBox="1">
            <a:spLocks noChangeArrowheads="1"/>
          </p:cNvSpPr>
          <p:nvPr/>
        </p:nvSpPr>
        <p:spPr bwMode="auto">
          <a:xfrm>
            <a:off x="7092950" y="1412875"/>
            <a:ext cx="1728788" cy="6159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000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1700" b="1" smtClean="0">
                <a:solidFill>
                  <a:srgbClr val="FFFFFF"/>
                </a:solidFill>
              </a:rPr>
              <a:t>Coming Soon: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 sz="1700" b="1" smtClean="0">
                <a:solidFill>
                  <a:srgbClr val="FFFFFF"/>
                </a:solidFill>
              </a:rPr>
              <a:t>May/June 2014</a:t>
            </a:r>
          </a:p>
        </p:txBody>
      </p:sp>
    </p:spTree>
    <p:extLst>
      <p:ext uri="{BB962C8B-B14F-4D97-AF65-F5344CB8AC3E}">
        <p14:creationId xmlns:p14="http://schemas.microsoft.com/office/powerpoint/2010/main" val="41353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 bwMode="auto">
          <a:xfrm>
            <a:off x="250825" y="3933825"/>
            <a:ext cx="864235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Thank you </a:t>
            </a:r>
            <a:br>
              <a:rPr lang="en-GB" altLang="en-US" dirty="0" smtClean="0"/>
            </a:br>
            <a:r>
              <a:rPr lang="en-GB" altLang="en-US" dirty="0" smtClean="0"/>
              <a:t>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mtClean="0"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Three priorities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defRPr/>
            </a:pPr>
            <a:r>
              <a:rPr lang="en-GB" smtClean="0"/>
              <a:t>Excellent science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defRPr/>
            </a:pPr>
            <a:r>
              <a:rPr lang="en-GB" smtClean="0"/>
              <a:t>Industrial leadership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defRPr/>
            </a:pPr>
            <a:r>
              <a:rPr lang="en-GB" smtClean="0"/>
              <a:t>Societal challenges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52973"/>
              </p:ext>
            </p:extLst>
          </p:nvPr>
        </p:nvGraphicFramePr>
        <p:xfrm>
          <a:off x="539750" y="1662113"/>
          <a:ext cx="7993063" cy="3422651"/>
        </p:xfrm>
        <a:graphic>
          <a:graphicData uri="http://schemas.openxmlformats.org/drawingml/2006/table">
            <a:tbl>
              <a:tblPr/>
              <a:tblGrid>
                <a:gridCol w="6688138"/>
                <a:gridCol w="1304925"/>
              </a:tblGrid>
              <a:tr h="774700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European Research Council (ERC)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Frontier research by the best individual teams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13 095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Future and Emerging Technologies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Collaborative research to open new fields of innovation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2 696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Marie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Sklodowska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-Curie actions (MSCA)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Opportunities for training and career development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6 162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Research infrastructures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(including e-infrastructure)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Ensuring access to world-class facilities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2 488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457200" y="549275"/>
            <a:ext cx="8229600" cy="868363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Priority </a:t>
            </a:r>
            <a:r>
              <a:rPr lang="en-GB" altLang="en-US" sz="24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1 - Excellent science</a:t>
            </a:r>
          </a:p>
          <a:p>
            <a:pPr>
              <a:defRPr/>
            </a:pPr>
            <a:r>
              <a:rPr lang="en-GB" kern="0" dirty="0" smtClean="0"/>
              <a:t>Funding </a:t>
            </a:r>
            <a:r>
              <a:rPr lang="en-GB" b="0" kern="0" dirty="0" smtClean="0"/>
              <a:t>(€ million, </a:t>
            </a:r>
            <a:r>
              <a:rPr lang="en-GB" b="0" kern="0" dirty="0"/>
              <a:t>2014-2020</a:t>
            </a:r>
            <a:r>
              <a:rPr lang="en-GB" b="0" kern="0" dirty="0" smtClean="0"/>
              <a:t>)</a:t>
            </a:r>
            <a:endParaRPr lang="en-GB" b="0" kern="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4213" y="5300663"/>
            <a:ext cx="8002587" cy="5048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376" indent="-228197" algn="l" defTabSz="449437" rtl="0" eaLnBrk="1" fontAlgn="base" hangingPunct="1">
              <a:spcBef>
                <a:spcPts val="6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16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6554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95000"/>
              <a:defRPr/>
            </a:pPr>
            <a:endParaRPr lang="en-GB" sz="1400" ker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47069"/>
              </p:ext>
            </p:extLst>
          </p:nvPr>
        </p:nvGraphicFramePr>
        <p:xfrm>
          <a:off x="539750" y="1662113"/>
          <a:ext cx="7993063" cy="3981534"/>
        </p:xfrm>
        <a:graphic>
          <a:graphicData uri="http://schemas.openxmlformats.org/drawingml/2006/table">
            <a:tbl>
              <a:tblPr/>
              <a:tblGrid>
                <a:gridCol w="5440363"/>
                <a:gridCol w="2552700"/>
              </a:tblGrid>
              <a:tr h="1384045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Leadership in enabling and industrial technologies (LEITs)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(ICT, nanotechnologies, materials, biotechnology, manufacturing, space)</a:t>
                      </a:r>
                    </a:p>
                  </a:txBody>
                  <a:tcPr marL="100019" marR="100019" marT="51957" marB="51957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13 557</a:t>
                      </a:r>
                    </a:p>
                  </a:txBody>
                  <a:tcPr marL="100019" marR="100019" marT="51957" marB="51957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252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Access to risk finance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Leveraging private finance and venture capital for research and innovation</a:t>
                      </a:r>
                    </a:p>
                  </a:txBody>
                  <a:tcPr marL="100019" marR="100019" marT="51957" marB="51957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2 842</a:t>
                      </a:r>
                    </a:p>
                  </a:txBody>
                  <a:tcPr marL="100019" marR="100019" marT="51957" marB="51957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154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Innovation in SMEs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Fostering all forms of innovation in all types of SMEs</a:t>
                      </a:r>
                    </a:p>
                  </a:txBody>
                  <a:tcPr marL="100019" marR="100019" marT="51957" marB="51957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616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 complemented by expected 20% of budget of societal challenges + LEITs and 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'Access to risk finance'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with strong SME focus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00019" marR="100019" marT="51957" marB="51957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457200" y="549275"/>
            <a:ext cx="8229600" cy="868363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Priority 2 </a:t>
            </a:r>
            <a:r>
              <a:rPr lang="en-GB" altLang="en-US" sz="24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Industrial leadership </a:t>
            </a:r>
          </a:p>
          <a:p>
            <a:pPr>
              <a:defRPr/>
            </a:pPr>
            <a:r>
              <a:rPr lang="en-GB" kern="0" dirty="0" smtClean="0"/>
              <a:t>Funding </a:t>
            </a:r>
            <a:r>
              <a:rPr lang="en-GB" b="0" kern="0" dirty="0" smtClean="0"/>
              <a:t>(</a:t>
            </a:r>
            <a:r>
              <a:rPr lang="en-GB" b="0" kern="0" dirty="0"/>
              <a:t>€ million</a:t>
            </a:r>
            <a:r>
              <a:rPr lang="en-GB" b="0" kern="0" dirty="0" smtClean="0"/>
              <a:t>, </a:t>
            </a:r>
            <a:r>
              <a:rPr lang="en-GB" b="0" kern="0" dirty="0"/>
              <a:t>2014-2020</a:t>
            </a:r>
            <a:r>
              <a:rPr lang="en-GB" b="0" kern="0" dirty="0" smtClean="0"/>
              <a:t>)</a:t>
            </a:r>
            <a:endParaRPr lang="en-GB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57200" y="549275"/>
            <a:ext cx="8229600" cy="868363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Priority </a:t>
            </a:r>
            <a:r>
              <a:rPr lang="en-GB" altLang="en-US" sz="24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3 - Societal challenges </a:t>
            </a:r>
          </a:p>
          <a:p>
            <a:pPr>
              <a:defRPr/>
            </a:pPr>
            <a:r>
              <a:rPr lang="en-GB" kern="0" dirty="0" smtClean="0"/>
              <a:t>Funding </a:t>
            </a:r>
            <a:r>
              <a:rPr lang="en-GB" b="0" kern="0" dirty="0" smtClean="0"/>
              <a:t>(</a:t>
            </a:r>
            <a:r>
              <a:rPr lang="en-GB" b="0" kern="0" dirty="0"/>
              <a:t>€ million</a:t>
            </a:r>
            <a:r>
              <a:rPr lang="en-GB" b="0" kern="0" dirty="0" smtClean="0"/>
              <a:t>, </a:t>
            </a:r>
            <a:r>
              <a:rPr lang="en-GB" b="0" kern="0" dirty="0"/>
              <a:t>2014-2020</a:t>
            </a:r>
            <a:r>
              <a:rPr lang="en-GB" b="0" kern="0" dirty="0" smtClean="0"/>
              <a:t>)</a:t>
            </a:r>
            <a:endParaRPr lang="en-GB" b="0" kern="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4213" y="5300663"/>
            <a:ext cx="8002587" cy="5048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376" indent="-228197" algn="l" defTabSz="449437" rtl="0" eaLnBrk="1" fontAlgn="base" hangingPunct="1">
              <a:spcBef>
                <a:spcPts val="6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16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6554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8000" indent="-1080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95000"/>
              <a:buFont typeface="Verdana" pitchFamily="34" charset="0"/>
              <a:buChar char="⃰"/>
              <a:defRPr/>
            </a:pPr>
            <a:r>
              <a:rPr lang="en-GB" sz="1400" kern="0" smtClean="0">
                <a:solidFill>
                  <a:schemeClr val="bg2">
                    <a:lumMod val="75000"/>
                  </a:schemeClr>
                </a:solidFill>
              </a:rPr>
              <a:t>Additional </a:t>
            </a:r>
            <a:r>
              <a:rPr lang="en-GB" sz="1400" kern="0">
                <a:solidFill>
                  <a:schemeClr val="bg2">
                    <a:lumMod val="75000"/>
                  </a:schemeClr>
                </a:solidFill>
              </a:rPr>
              <a:t>funding for nuclear safety and security from the </a:t>
            </a:r>
            <a:r>
              <a:rPr lang="en-GB" sz="1400" kern="0" err="1">
                <a:solidFill>
                  <a:schemeClr val="bg2">
                    <a:lumMod val="75000"/>
                  </a:schemeClr>
                </a:solidFill>
              </a:rPr>
              <a:t>Euratom</a:t>
            </a:r>
            <a:r>
              <a:rPr lang="en-GB" sz="1400" kern="0">
                <a:solidFill>
                  <a:schemeClr val="bg2">
                    <a:lumMod val="75000"/>
                  </a:schemeClr>
                </a:solidFill>
              </a:rPr>
              <a:t> Treaty </a:t>
            </a:r>
            <a:r>
              <a:rPr lang="en-GB" sz="1400" kern="0" smtClean="0">
                <a:solidFill>
                  <a:schemeClr val="bg2">
                    <a:lumMod val="75000"/>
                  </a:schemeClr>
                </a:solidFill>
              </a:rPr>
              <a:t>activities </a:t>
            </a:r>
            <a:r>
              <a:rPr lang="en-GB" sz="1400" kern="0">
                <a:solidFill>
                  <a:schemeClr val="bg2">
                    <a:lumMod val="75000"/>
                  </a:schemeClr>
                </a:solidFill>
              </a:rPr>
              <a:t>(2014-2018)</a:t>
            </a:r>
          </a:p>
        </p:txBody>
      </p:sp>
      <p:graphicFrame>
        <p:nvGraphicFramePr>
          <p:cNvPr id="7" name="Group 40"/>
          <p:cNvGraphicFramePr>
            <a:graphicFrameLocks noGrp="1"/>
          </p:cNvGraphicFramePr>
          <p:nvPr/>
        </p:nvGraphicFramePr>
        <p:xfrm>
          <a:off x="539750" y="1628775"/>
          <a:ext cx="7993063" cy="3522662"/>
        </p:xfrm>
        <a:graphic>
          <a:graphicData uri="http://schemas.openxmlformats.org/drawingml/2006/table">
            <a:tbl>
              <a:tblPr/>
              <a:tblGrid>
                <a:gridCol w="6732588"/>
                <a:gridCol w="1260475"/>
              </a:tblGrid>
              <a:tr h="398547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Health, demographic change and wellbeing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7 472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895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Food security, sustainable agriculture, marine and maritime research &amp; the Bioeconomy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3 851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Secure, clean and efficient energy *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5 931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39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Smart, green and integrated transport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6 339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39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Climate action, resource efficiency and raw materials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3 081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39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Inclusive and reflective societies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1 309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39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Secure societies</a:t>
                      </a:r>
                      <a:endParaRPr kumimoji="0" lang="en-GB" sz="1700" b="1" i="1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1 695</a:t>
                      </a:r>
                      <a:endParaRPr kumimoji="0" lang="en-GB" sz="1700" b="1" i="1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39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Science with and for society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462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761">
                <a:tc>
                  <a:txBody>
                    <a:bodyPr/>
                    <a:lstStyle/>
                    <a:p>
                      <a:pPr marL="71438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Spreading excellence and widening participation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816</a:t>
                      </a:r>
                    </a:p>
                  </a:txBody>
                  <a:tcPr marL="89999" marR="89999" marT="46813" marB="46813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60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International </a:t>
            </a:r>
            <a:r>
              <a:rPr lang="fr-BE" altLang="en-US" sz="260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cooperation</a:t>
            </a:r>
            <a:r>
              <a:rPr lang="fr-BE" altLang="en-US" sz="260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in Horizon 2020</a:t>
            </a:r>
            <a:endParaRPr lang="en-GB" altLang="en-US" sz="260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7720" y="1484784"/>
            <a:ext cx="8642350" cy="3960812"/>
          </a:xfrm>
          <a:prstGeom prst="rect">
            <a:avLst/>
          </a:prstGeom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b="1" u="sng" dirty="0" smtClean="0">
                <a:solidFill>
                  <a:srgbClr val="0070C0"/>
                </a:solidFill>
                <a:latin typeface="Verdana" pitchFamily="34" charset="0"/>
              </a:rPr>
              <a:t>Most </a:t>
            </a:r>
            <a:r>
              <a:rPr lang="fr-BE" b="1" u="sng" dirty="0" err="1" smtClean="0">
                <a:solidFill>
                  <a:srgbClr val="0070C0"/>
                </a:solidFill>
                <a:latin typeface="Verdana" pitchFamily="34" charset="0"/>
              </a:rPr>
              <a:t>importantly</a:t>
            </a:r>
            <a:r>
              <a:rPr lang="fr-BE" b="1" u="sng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	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Horizon 2020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is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open to participation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from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across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the world!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	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Clear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ambition to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substantially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increase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participation of 	international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partners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b="1" u="sng" dirty="0" smtClean="0">
                <a:solidFill>
                  <a:srgbClr val="0070C0"/>
                </a:solidFill>
                <a:latin typeface="Verdana" pitchFamily="34" charset="0"/>
              </a:rPr>
              <a:t>How?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General </a:t>
            </a:r>
            <a:r>
              <a:rPr lang="fr-BE" b="1" dirty="0" err="1" smtClean="0">
                <a:solidFill>
                  <a:srgbClr val="0070C0"/>
                </a:solidFill>
                <a:latin typeface="Verdana" pitchFamily="34" charset="0"/>
              </a:rPr>
              <a:t>opening</a:t>
            </a:r>
            <a:endParaRPr lang="fr-BE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Targeted international </a:t>
            </a:r>
            <a:r>
              <a:rPr lang="fr-BE" b="1" dirty="0" err="1" smtClean="0">
                <a:solidFill>
                  <a:srgbClr val="0070C0"/>
                </a:solidFill>
                <a:latin typeface="Verdana" pitchFamily="34" charset="0"/>
              </a:rPr>
              <a:t>cooperation</a:t>
            </a: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 actions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across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Horizon 2020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Supported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by </a:t>
            </a: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horizontal international </a:t>
            </a:r>
            <a:r>
              <a:rPr lang="fr-BE" b="1" dirty="0" err="1" smtClean="0">
                <a:solidFill>
                  <a:srgbClr val="0070C0"/>
                </a:solidFill>
                <a:latin typeface="Verdana" pitchFamily="34" charset="0"/>
              </a:rPr>
              <a:t>cooperation</a:t>
            </a: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BE" b="1" dirty="0" err="1" smtClean="0">
                <a:solidFill>
                  <a:srgbClr val="0070C0"/>
                </a:solidFill>
                <a:latin typeface="Verdana" pitchFamily="34" charset="0"/>
              </a:rPr>
              <a:t>activities</a:t>
            </a:r>
            <a:r>
              <a:rPr lang="fr-BE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(in Horizon 2020 Challenge 6: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follow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-up to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</a:rPr>
              <a:t>Capacities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</a:rPr>
              <a:t> INCO programme)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Horizon 2020 – </a:t>
            </a:r>
            <a:r>
              <a:rPr lang="en-GB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</a:t>
            </a:r>
            <a:r>
              <a:rPr lang="en-GB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in it for Russia?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057" cy="4527224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en-GB" dirty="0" smtClean="0"/>
              <a:t>All </a:t>
            </a:r>
            <a:r>
              <a:rPr lang="en-GB" dirty="0"/>
              <a:t>Calls for Proposals of Horizon 2020 are fully open to Russian participation in all fields and </a:t>
            </a:r>
            <a:r>
              <a:rPr lang="en-GB" dirty="0" smtClean="0"/>
              <a:t>areas.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/>
            </a:pPr>
            <a:endParaRPr lang="en-GB" dirty="0"/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en-GB" dirty="0"/>
              <a:t>International participation - Horizon 2020 can connect the best teams and individual researchers from Russia with Europe’s top researchers and </a:t>
            </a:r>
            <a:r>
              <a:rPr lang="en-GB" dirty="0" smtClean="0"/>
              <a:t>innovators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/>
            </a:pPr>
            <a:endParaRPr lang="en-GB" dirty="0"/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en-GB" dirty="0" smtClean="0"/>
              <a:t>Horizon </a:t>
            </a:r>
            <a:r>
              <a:rPr lang="en-GB" dirty="0"/>
              <a:t>2020 </a:t>
            </a:r>
            <a:r>
              <a:rPr lang="en-GB" dirty="0" smtClean="0"/>
              <a:t>helps </a:t>
            </a:r>
            <a:r>
              <a:rPr lang="en-GB" dirty="0"/>
              <a:t>to connect </a:t>
            </a:r>
            <a:r>
              <a:rPr lang="en-GB" dirty="0" smtClean="0"/>
              <a:t>Russian scientists </a:t>
            </a:r>
            <a:r>
              <a:rPr lang="en-GB" dirty="0"/>
              <a:t>and universities with business and </a:t>
            </a:r>
            <a:r>
              <a:rPr lang="en-GB" dirty="0" smtClean="0"/>
              <a:t>industry from around the world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2020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T_Folien_2012-08">
  <a:themeElements>
    <a:clrScheme name="BMBF_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BF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BF_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BF_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BF_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H2020_template</Template>
  <TotalTime>4586</TotalTime>
  <Words>1525</Words>
  <Application>Microsoft Office PowerPoint</Application>
  <PresentationFormat>On-screen Show (4:3)</PresentationFormat>
  <Paragraphs>325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H2020_template</vt:lpstr>
      <vt:lpstr>1_H2020_template</vt:lpstr>
      <vt:lpstr>PT_Folien_2012-08</vt:lpstr>
      <vt:lpstr>HORIZON 2020</vt:lpstr>
      <vt:lpstr>Structure </vt:lpstr>
      <vt:lpstr>I. What is the EU's Horizon 2020 programme?</vt:lpstr>
      <vt:lpstr>Three priorities</vt:lpstr>
      <vt:lpstr>PowerPoint Presentation</vt:lpstr>
      <vt:lpstr>PowerPoint Presentation</vt:lpstr>
      <vt:lpstr>PowerPoint Presentation</vt:lpstr>
      <vt:lpstr>International cooperation in Horizon 2020</vt:lpstr>
      <vt:lpstr>Horizon 2020 – What is in it for Russia?</vt:lpstr>
      <vt:lpstr>Horizon 2020 – What is in it for Russia?</vt:lpstr>
      <vt:lpstr>Horizon 2020 Work Programme 2014-15: Open opportunities</vt:lpstr>
      <vt:lpstr>Horizon 2020 currently open calls in the area of "Health, demographic change and wellbeing": </vt:lpstr>
      <vt:lpstr>H2020 call for expression of interest for experts </vt:lpstr>
      <vt:lpstr>Useful newsletters</vt:lpstr>
      <vt:lpstr>Useful links</vt:lpstr>
      <vt:lpstr>    Gate2RuBIN project</vt:lpstr>
      <vt:lpstr>II. Participation in FP7: key figures (*)</vt:lpstr>
      <vt:lpstr>Participation in FP7: key figures (2)*</vt:lpstr>
      <vt:lpstr>Participation in FP7: key figures (3)*</vt:lpstr>
      <vt:lpstr>Participation in FP7: success stories</vt:lpstr>
      <vt:lpstr>III. ERA.Net RUS Plus initiative (2013-2018) </vt:lpstr>
      <vt:lpstr>ERA.Net RUS Plus</vt:lpstr>
      <vt:lpstr>Partners (1)</vt:lpstr>
      <vt:lpstr>Partners (2)</vt:lpstr>
      <vt:lpstr>Joint Call Structure</vt:lpstr>
      <vt:lpstr>Funding Parties </vt:lpstr>
      <vt:lpstr>Call Topics / Sub-topics  (Based on EU-Russian expert Workshops)</vt:lpstr>
      <vt:lpstr>Call Topics / Sub-topics (Based on EU-Russian expert Workshops)</vt:lpstr>
      <vt:lpstr>Framework conditions</vt:lpstr>
      <vt:lpstr>PowerPoint Presentation</vt:lpstr>
      <vt:lpstr>Thank you 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</dc:title>
  <dc:creator>MOREIRA CRAVEIRO DA SILVA Ana Catarina (RTD)</dc:creator>
  <cp:lastModifiedBy>BURGER Richard (EEAS-MOSCOW)</cp:lastModifiedBy>
  <cp:revision>161</cp:revision>
  <cp:lastPrinted>2014-03-14T16:54:36Z</cp:lastPrinted>
  <dcterms:created xsi:type="dcterms:W3CDTF">2013-09-13T10:04:52Z</dcterms:created>
  <dcterms:modified xsi:type="dcterms:W3CDTF">2014-04-08T09:15:07Z</dcterms:modified>
</cp:coreProperties>
</file>